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5" r:id="rId2"/>
    <p:sldId id="281" r:id="rId3"/>
    <p:sldId id="315" r:id="rId4"/>
    <p:sldId id="314" r:id="rId5"/>
    <p:sldId id="267" r:id="rId6"/>
    <p:sldId id="268" r:id="rId7"/>
    <p:sldId id="269" r:id="rId8"/>
    <p:sldId id="270" r:id="rId9"/>
    <p:sldId id="271" r:id="rId10"/>
    <p:sldId id="282" r:id="rId11"/>
    <p:sldId id="283" r:id="rId12"/>
    <p:sldId id="272" r:id="rId13"/>
    <p:sldId id="273" r:id="rId14"/>
    <p:sldId id="284" r:id="rId15"/>
    <p:sldId id="274" r:id="rId16"/>
    <p:sldId id="285" r:id="rId17"/>
    <p:sldId id="286" r:id="rId18"/>
    <p:sldId id="288" r:id="rId19"/>
    <p:sldId id="287" r:id="rId20"/>
    <p:sldId id="275" r:id="rId21"/>
    <p:sldId id="300" r:id="rId22"/>
    <p:sldId id="289" r:id="rId23"/>
    <p:sldId id="290" r:id="rId24"/>
    <p:sldId id="291" r:id="rId25"/>
    <p:sldId id="292" r:id="rId26"/>
    <p:sldId id="293" r:id="rId27"/>
    <p:sldId id="294" r:id="rId28"/>
    <p:sldId id="299" r:id="rId29"/>
    <p:sldId id="316" r:id="rId30"/>
    <p:sldId id="295" r:id="rId31"/>
    <p:sldId id="317" r:id="rId32"/>
    <p:sldId id="301" r:id="rId33"/>
    <p:sldId id="302" r:id="rId34"/>
    <p:sldId id="297" r:id="rId35"/>
    <p:sldId id="303" r:id="rId36"/>
    <p:sldId id="304" r:id="rId37"/>
    <p:sldId id="305" r:id="rId38"/>
    <p:sldId id="306" r:id="rId39"/>
    <p:sldId id="307" r:id="rId40"/>
    <p:sldId id="308" r:id="rId41"/>
    <p:sldId id="309" r:id="rId42"/>
    <p:sldId id="310" r:id="rId43"/>
    <p:sldId id="311" r:id="rId44"/>
    <p:sldId id="312" r:id="rId45"/>
    <p:sldId id="318" r:id="rId46"/>
    <p:sldId id="313"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10148" autoAdjust="0"/>
    <p:restoredTop sz="96125" autoAdjust="0"/>
  </p:normalViewPr>
  <p:slideViewPr>
    <p:cSldViewPr>
      <p:cViewPr varScale="1">
        <p:scale>
          <a:sx n="71" d="100"/>
          <a:sy n="71" d="100"/>
        </p:scale>
        <p:origin x="67" y="418"/>
      </p:cViewPr>
      <p:guideLst>
        <p:guide orient="horz" pos="2160"/>
        <p:guide pos="2880"/>
      </p:guideLst>
    </p:cSldViewPr>
  </p:slideViewPr>
  <p:notesTextViewPr>
    <p:cViewPr>
      <p:scale>
        <a:sx n="1" d="1"/>
        <a:sy n="1" d="1"/>
      </p:scale>
      <p:origin x="0" y="0"/>
    </p:cViewPr>
  </p:notesTextViewPr>
  <p:sorterViewPr>
    <p:cViewPr varScale="1">
      <p:scale>
        <a:sx n="1" d="1"/>
        <a:sy n="1" d="1"/>
      </p:scale>
      <p:origin x="0" y="-966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J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38252857-9F02-4DB6-8C9E-3DCA1B5126D9}" type="datetimeFigureOut">
              <a:rPr lang="ar-JO" smtClean="0"/>
              <a:t>25/05/1446</a:t>
            </a:fld>
            <a:endParaRPr lang="ar-JO"/>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ar-J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J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J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F2C6FA24-B0B7-4B0E-A6B7-A7954694DB65}" type="slidenum">
              <a:rPr lang="ar-JO" smtClean="0"/>
              <a:t>‹#›</a:t>
            </a:fld>
            <a:endParaRPr lang="ar-JO"/>
          </a:p>
        </p:txBody>
      </p:sp>
    </p:spTree>
    <p:extLst>
      <p:ext uri="{BB962C8B-B14F-4D97-AF65-F5344CB8AC3E}">
        <p14:creationId xmlns:p14="http://schemas.microsoft.com/office/powerpoint/2010/main" val="722662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0D8D79-E5AA-45E3-9947-137FD028109A}" type="datetime12">
              <a:rPr lang="en-US" smtClean="0"/>
              <a:t>9:52 PM</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0258C-DF81-442F-AF35-EC58C9CCA49B}" type="slidenum">
              <a:rPr lang="en-US" smtClean="0"/>
              <a:t>‹#›</a:t>
            </a:fld>
            <a:endParaRPr lang="en-US"/>
          </a:p>
        </p:txBody>
      </p:sp>
    </p:spTree>
    <p:extLst>
      <p:ext uri="{BB962C8B-B14F-4D97-AF65-F5344CB8AC3E}">
        <p14:creationId xmlns:p14="http://schemas.microsoft.com/office/powerpoint/2010/main" val="3738868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FD51DB-52BA-492F-8DFE-C52A409C3BC3}" type="datetime12">
              <a:rPr lang="en-US" smtClean="0"/>
              <a:t>9:52 PM</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0258C-DF81-442F-AF35-EC58C9CCA49B}" type="slidenum">
              <a:rPr lang="en-US" smtClean="0"/>
              <a:t>‹#›</a:t>
            </a:fld>
            <a:endParaRPr lang="en-US"/>
          </a:p>
        </p:txBody>
      </p:sp>
    </p:spTree>
    <p:extLst>
      <p:ext uri="{BB962C8B-B14F-4D97-AF65-F5344CB8AC3E}">
        <p14:creationId xmlns:p14="http://schemas.microsoft.com/office/powerpoint/2010/main" val="492834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CD1BE0-262B-48EE-8955-783C3C4DAA88}" type="datetime12">
              <a:rPr lang="en-US" smtClean="0"/>
              <a:t>9:52 PM</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0258C-DF81-442F-AF35-EC58C9CCA49B}" type="slidenum">
              <a:rPr lang="en-US" smtClean="0"/>
              <a:t>‹#›</a:t>
            </a:fld>
            <a:endParaRPr lang="en-US"/>
          </a:p>
        </p:txBody>
      </p:sp>
    </p:spTree>
    <p:extLst>
      <p:ext uri="{BB962C8B-B14F-4D97-AF65-F5344CB8AC3E}">
        <p14:creationId xmlns:p14="http://schemas.microsoft.com/office/powerpoint/2010/main" val="3117638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B8358C-55FE-492B-9D98-F6F585BCC5BA}" type="datetime12">
              <a:rPr lang="en-US" smtClean="0"/>
              <a:t>9:52 PM</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0258C-DF81-442F-AF35-EC58C9CCA49B}" type="slidenum">
              <a:rPr lang="en-US" smtClean="0"/>
              <a:t>‹#›</a:t>
            </a:fld>
            <a:endParaRPr lang="en-US"/>
          </a:p>
        </p:txBody>
      </p:sp>
    </p:spTree>
    <p:extLst>
      <p:ext uri="{BB962C8B-B14F-4D97-AF65-F5344CB8AC3E}">
        <p14:creationId xmlns:p14="http://schemas.microsoft.com/office/powerpoint/2010/main" val="686190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C5A1E7-1693-45DC-B85C-8B1762568D99}" type="datetime12">
              <a:rPr lang="en-US" smtClean="0"/>
              <a:t>9:52 PM</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0258C-DF81-442F-AF35-EC58C9CCA49B}" type="slidenum">
              <a:rPr lang="en-US" smtClean="0"/>
              <a:t>‹#›</a:t>
            </a:fld>
            <a:endParaRPr lang="en-US"/>
          </a:p>
        </p:txBody>
      </p:sp>
    </p:spTree>
    <p:extLst>
      <p:ext uri="{BB962C8B-B14F-4D97-AF65-F5344CB8AC3E}">
        <p14:creationId xmlns:p14="http://schemas.microsoft.com/office/powerpoint/2010/main" val="2164817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E012B73-F15B-4518-A50A-8A31C5FE0767}" type="datetime12">
              <a:rPr lang="en-US" smtClean="0"/>
              <a:t>9:52 PM</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50258C-DF81-442F-AF35-EC58C9CCA49B}" type="slidenum">
              <a:rPr lang="en-US" smtClean="0"/>
              <a:t>‹#›</a:t>
            </a:fld>
            <a:endParaRPr lang="en-US"/>
          </a:p>
        </p:txBody>
      </p:sp>
    </p:spTree>
    <p:extLst>
      <p:ext uri="{BB962C8B-B14F-4D97-AF65-F5344CB8AC3E}">
        <p14:creationId xmlns:p14="http://schemas.microsoft.com/office/powerpoint/2010/main" val="3431391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C204361-DDDC-4F4E-AB67-E8E79C3962FE}" type="datetime12">
              <a:rPr lang="en-US" smtClean="0"/>
              <a:t>9:52 PM</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50258C-DF81-442F-AF35-EC58C9CCA49B}" type="slidenum">
              <a:rPr lang="en-US" smtClean="0"/>
              <a:t>‹#›</a:t>
            </a:fld>
            <a:endParaRPr lang="en-US"/>
          </a:p>
        </p:txBody>
      </p:sp>
    </p:spTree>
    <p:extLst>
      <p:ext uri="{BB962C8B-B14F-4D97-AF65-F5344CB8AC3E}">
        <p14:creationId xmlns:p14="http://schemas.microsoft.com/office/powerpoint/2010/main" val="849272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DC7D75E-F1AC-4DD4-AAD7-F3EC4459208B}" type="datetime12">
              <a:rPr lang="en-US" smtClean="0"/>
              <a:t>9:52 PM</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50258C-DF81-442F-AF35-EC58C9CCA49B}" type="slidenum">
              <a:rPr lang="en-US" smtClean="0"/>
              <a:t>‹#›</a:t>
            </a:fld>
            <a:endParaRPr lang="en-US"/>
          </a:p>
        </p:txBody>
      </p:sp>
    </p:spTree>
    <p:extLst>
      <p:ext uri="{BB962C8B-B14F-4D97-AF65-F5344CB8AC3E}">
        <p14:creationId xmlns:p14="http://schemas.microsoft.com/office/powerpoint/2010/main" val="2404899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E6F924-22C4-4B4D-815E-9001257B5B39}" type="datetime12">
              <a:rPr lang="en-US" smtClean="0"/>
              <a:t>9:52 PM</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50258C-DF81-442F-AF35-EC58C9CCA49B}" type="slidenum">
              <a:rPr lang="en-US" smtClean="0"/>
              <a:t>‹#›</a:t>
            </a:fld>
            <a:endParaRPr lang="en-US"/>
          </a:p>
        </p:txBody>
      </p:sp>
    </p:spTree>
    <p:extLst>
      <p:ext uri="{BB962C8B-B14F-4D97-AF65-F5344CB8AC3E}">
        <p14:creationId xmlns:p14="http://schemas.microsoft.com/office/powerpoint/2010/main" val="1967324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DD7AF0-8DFF-4FA0-98F6-0D494AAE46DB}" type="datetime12">
              <a:rPr lang="en-US" smtClean="0"/>
              <a:t>9:52 PM</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50258C-DF81-442F-AF35-EC58C9CCA49B}" type="slidenum">
              <a:rPr lang="en-US" smtClean="0"/>
              <a:t>‹#›</a:t>
            </a:fld>
            <a:endParaRPr lang="en-US"/>
          </a:p>
        </p:txBody>
      </p:sp>
    </p:spTree>
    <p:extLst>
      <p:ext uri="{BB962C8B-B14F-4D97-AF65-F5344CB8AC3E}">
        <p14:creationId xmlns:p14="http://schemas.microsoft.com/office/powerpoint/2010/main" val="774175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4CBB78-7ECC-430A-91EF-4A45B3422018}" type="datetime12">
              <a:rPr lang="en-US" smtClean="0"/>
              <a:t>9:52 PM</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50258C-DF81-442F-AF35-EC58C9CCA49B}" type="slidenum">
              <a:rPr lang="en-US" smtClean="0"/>
              <a:t>‹#›</a:t>
            </a:fld>
            <a:endParaRPr lang="en-US"/>
          </a:p>
        </p:txBody>
      </p:sp>
    </p:spTree>
    <p:extLst>
      <p:ext uri="{BB962C8B-B14F-4D97-AF65-F5344CB8AC3E}">
        <p14:creationId xmlns:p14="http://schemas.microsoft.com/office/powerpoint/2010/main" val="2561977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F4C27-E66F-408A-9BF6-35F13C0AA39E}" type="datetime12">
              <a:rPr lang="en-US" smtClean="0"/>
              <a:t>9:52 PM</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50258C-DF81-442F-AF35-EC58C9CCA49B}" type="slidenum">
              <a:rPr lang="en-US" smtClean="0"/>
              <a:t>‹#›</a:t>
            </a:fld>
            <a:endParaRPr lang="en-US"/>
          </a:p>
        </p:txBody>
      </p:sp>
    </p:spTree>
    <p:extLst>
      <p:ext uri="{BB962C8B-B14F-4D97-AF65-F5344CB8AC3E}">
        <p14:creationId xmlns:p14="http://schemas.microsoft.com/office/powerpoint/2010/main" val="32059047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www.matchmakerexchange.org/"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286000"/>
            <a:ext cx="8915400" cy="584775"/>
          </a:xfrm>
          <a:prstGeom prst="rect">
            <a:avLst/>
          </a:prstGeom>
          <a:noFill/>
        </p:spPr>
        <p:txBody>
          <a:bodyPr wrap="square" rtlCol="1">
            <a:spAutoFit/>
          </a:bodyPr>
          <a:lstStyle/>
          <a:p>
            <a:pPr algn="ctr"/>
            <a:r>
              <a:rPr lang="en-US" sz="3200" dirty="0">
                <a:latin typeface="Sabon-Roman"/>
              </a:rPr>
              <a:t>Identifying the Genetic Basis </a:t>
            </a:r>
            <a:r>
              <a:rPr lang="en-US" sz="3200" dirty="0" smtClean="0">
                <a:latin typeface="Sabon-Roman"/>
              </a:rPr>
              <a:t>for Human </a:t>
            </a:r>
            <a:r>
              <a:rPr lang="en-US" sz="3200" dirty="0">
                <a:latin typeface="Sabon-Roman"/>
              </a:rPr>
              <a:t>Disease</a:t>
            </a:r>
            <a:endParaRPr lang="ar-JO" sz="3000" b="1" dirty="0"/>
          </a:p>
        </p:txBody>
      </p:sp>
      <p:sp>
        <p:nvSpPr>
          <p:cNvPr id="4" name="Slide Number Placeholder 3"/>
          <p:cNvSpPr>
            <a:spLocks noGrp="1"/>
          </p:cNvSpPr>
          <p:nvPr>
            <p:ph type="sldNum" sz="quarter" idx="12"/>
          </p:nvPr>
        </p:nvSpPr>
        <p:spPr/>
        <p:txBody>
          <a:bodyPr/>
          <a:lstStyle/>
          <a:p>
            <a:fld id="{7150258C-DF81-442F-AF35-EC58C9CCA49B}" type="slidenum">
              <a:rPr lang="en-US" smtClean="0"/>
              <a:t>1</a:t>
            </a:fld>
            <a:endParaRPr lang="en-US"/>
          </a:p>
        </p:txBody>
      </p:sp>
    </p:spTree>
    <p:extLst>
      <p:ext uri="{BB962C8B-B14F-4D97-AF65-F5344CB8AC3E}">
        <p14:creationId xmlns:p14="http://schemas.microsoft.com/office/powerpoint/2010/main" val="7363458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10</a:t>
            </a:fld>
            <a:endParaRPr lang="en-US"/>
          </a:p>
        </p:txBody>
      </p:sp>
      <p:sp>
        <p:nvSpPr>
          <p:cNvPr id="4" name="TextBox 3"/>
          <p:cNvSpPr txBox="1"/>
          <p:nvPr/>
        </p:nvSpPr>
        <p:spPr>
          <a:xfrm>
            <a:off x="304800" y="228600"/>
            <a:ext cx="8686800" cy="5093702"/>
          </a:xfrm>
          <a:prstGeom prst="rect">
            <a:avLst/>
          </a:prstGeom>
          <a:noFill/>
        </p:spPr>
        <p:txBody>
          <a:bodyPr wrap="square" rtlCol="0">
            <a:spAutoFit/>
          </a:bodyPr>
          <a:lstStyle/>
          <a:p>
            <a:r>
              <a:rPr lang="en-US" sz="2500" b="1" dirty="0" smtClean="0"/>
              <a:t>Linkage and recombination frequency</a:t>
            </a:r>
          </a:p>
          <a:p>
            <a:endParaRPr lang="en-US" sz="2500" b="1" dirty="0" smtClean="0"/>
          </a:p>
          <a:p>
            <a:r>
              <a:rPr lang="en-US" sz="2500" b="1" dirty="0" smtClean="0"/>
              <a:t>Linkage: </a:t>
            </a:r>
            <a:r>
              <a:rPr lang="en-US" sz="2500" dirty="0" smtClean="0"/>
              <a:t>describes a departure from independent assortment  of two loci; tendency for alleles at loci that are close together on the same chromosome to be transmitted together, as an intact unit, through meiosis</a:t>
            </a:r>
          </a:p>
          <a:p>
            <a:endParaRPr lang="en-US" sz="2500" dirty="0"/>
          </a:p>
          <a:p>
            <a:r>
              <a:rPr lang="en-US" sz="2500" dirty="0" smtClean="0"/>
              <a:t>Determining the frequency of recombination as a measure of how close two loci are to each other on a chromosome</a:t>
            </a:r>
          </a:p>
          <a:p>
            <a:endParaRPr lang="en-US" sz="2500" dirty="0"/>
          </a:p>
          <a:p>
            <a:r>
              <a:rPr lang="en-US" sz="2500" dirty="0" smtClean="0"/>
              <a:t>Recombination frequency </a:t>
            </a:r>
            <a:r>
              <a:rPr lang="el-GR" sz="2500" dirty="0" smtClean="0"/>
              <a:t>θ</a:t>
            </a:r>
            <a:endParaRPr lang="en-US" sz="2500" dirty="0" smtClean="0"/>
          </a:p>
          <a:p>
            <a:r>
              <a:rPr lang="el-GR" sz="2500" dirty="0"/>
              <a:t>θ </a:t>
            </a:r>
            <a:r>
              <a:rPr lang="en-US" sz="2500" dirty="0" smtClean="0"/>
              <a:t>= 0 (no recombination, completely linked)</a:t>
            </a:r>
          </a:p>
          <a:p>
            <a:r>
              <a:rPr lang="el-GR" sz="2500" dirty="0"/>
              <a:t>θ</a:t>
            </a:r>
            <a:r>
              <a:rPr lang="en-US" sz="2500" dirty="0" smtClean="0"/>
              <a:t> = 0.5 (independent assortment, unlinked)</a:t>
            </a:r>
            <a:endParaRPr lang="en-US" sz="2500" dirty="0"/>
          </a:p>
        </p:txBody>
      </p:sp>
    </p:spTree>
    <p:extLst>
      <p:ext uri="{BB962C8B-B14F-4D97-AF65-F5344CB8AC3E}">
        <p14:creationId xmlns:p14="http://schemas.microsoft.com/office/powerpoint/2010/main" val="16436412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11</a:t>
            </a:fld>
            <a:endParaRPr lang="en-US"/>
          </a:p>
        </p:txBody>
      </p:sp>
      <p:sp>
        <p:nvSpPr>
          <p:cNvPr id="4" name="TextBox 3"/>
          <p:cNvSpPr txBox="1"/>
          <p:nvPr/>
        </p:nvSpPr>
        <p:spPr>
          <a:xfrm>
            <a:off x="152400" y="228600"/>
            <a:ext cx="8763000" cy="4708981"/>
          </a:xfrm>
          <a:prstGeom prst="rect">
            <a:avLst/>
          </a:prstGeom>
          <a:noFill/>
        </p:spPr>
        <p:txBody>
          <a:bodyPr wrap="square" rtlCol="0">
            <a:spAutoFit/>
          </a:bodyPr>
          <a:lstStyle/>
          <a:p>
            <a:r>
              <a:rPr lang="en-US" sz="2500" b="1" dirty="0" smtClean="0"/>
              <a:t>Map distance </a:t>
            </a:r>
            <a:r>
              <a:rPr lang="en-US" sz="2500" dirty="0" smtClean="0"/>
              <a:t>between two loci is a theoretical concept based on actual data – extent of observed recombination, </a:t>
            </a:r>
            <a:r>
              <a:rPr lang="el-GR" sz="2500" dirty="0" smtClean="0"/>
              <a:t>θ</a:t>
            </a:r>
            <a:r>
              <a:rPr lang="en-US" sz="2500" dirty="0" smtClean="0"/>
              <a:t>, between the loci</a:t>
            </a:r>
          </a:p>
          <a:p>
            <a:endParaRPr lang="en-US" sz="2500" dirty="0" smtClean="0"/>
          </a:p>
          <a:p>
            <a:r>
              <a:rPr lang="en-US" sz="2500" dirty="0" smtClean="0"/>
              <a:t>Unit: </a:t>
            </a:r>
            <a:r>
              <a:rPr lang="en-US" sz="2500" dirty="0" err="1" smtClean="0"/>
              <a:t>centiMorgan</a:t>
            </a:r>
            <a:r>
              <a:rPr lang="en-US" sz="2500" dirty="0" smtClean="0"/>
              <a:t> (</a:t>
            </a:r>
            <a:r>
              <a:rPr lang="en-US" sz="2500" dirty="0" err="1" smtClean="0"/>
              <a:t>cM</a:t>
            </a:r>
            <a:r>
              <a:rPr lang="en-US" sz="2500" dirty="0" smtClean="0"/>
              <a:t>), the genetic length over which, on average, one crossover occurs in 1% of meioses</a:t>
            </a:r>
          </a:p>
          <a:p>
            <a:endParaRPr lang="en-US" sz="2500" dirty="0"/>
          </a:p>
          <a:p>
            <a:r>
              <a:rPr lang="en-US" sz="2500" dirty="0" smtClean="0"/>
              <a:t>Genetic length of human genome measured in female meiosis is 4596 </a:t>
            </a:r>
            <a:r>
              <a:rPr lang="en-US" sz="2500" dirty="0" err="1" smtClean="0"/>
              <a:t>cM</a:t>
            </a:r>
            <a:r>
              <a:rPr lang="en-US" sz="2500" dirty="0" smtClean="0"/>
              <a:t>, 60% greater than length measured in male meiosis 2868 </a:t>
            </a:r>
            <a:r>
              <a:rPr lang="en-US" sz="2500" dirty="0" err="1" smtClean="0"/>
              <a:t>cM</a:t>
            </a:r>
            <a:endParaRPr lang="en-US" sz="2500" dirty="0" smtClean="0"/>
          </a:p>
          <a:p>
            <a:endParaRPr lang="en-US" sz="2500" dirty="0"/>
          </a:p>
          <a:p>
            <a:r>
              <a:rPr lang="en-US" sz="2500" dirty="0" smtClean="0"/>
              <a:t>Sex averaged genetic length is 3790 </a:t>
            </a:r>
            <a:r>
              <a:rPr lang="en-US" sz="2500" dirty="0" err="1" smtClean="0"/>
              <a:t>cM</a:t>
            </a:r>
            <a:r>
              <a:rPr lang="en-US" sz="2500" dirty="0" smtClean="0"/>
              <a:t> (~1.15 </a:t>
            </a:r>
            <a:r>
              <a:rPr lang="en-US" sz="2500" dirty="0" err="1" smtClean="0"/>
              <a:t>cM</a:t>
            </a:r>
            <a:r>
              <a:rPr lang="en-US" sz="2500" dirty="0" smtClean="0"/>
              <a:t>/Mb)</a:t>
            </a:r>
            <a:endParaRPr lang="en-US" sz="2500" dirty="0"/>
          </a:p>
        </p:txBody>
      </p:sp>
    </p:spTree>
    <p:extLst>
      <p:ext uri="{BB962C8B-B14F-4D97-AF65-F5344CB8AC3E}">
        <p14:creationId xmlns:p14="http://schemas.microsoft.com/office/powerpoint/2010/main" val="6190477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12</a:t>
            </a:fld>
            <a:endParaRPr lang="en-US"/>
          </a:p>
        </p:txBody>
      </p:sp>
      <p:pic>
        <p:nvPicPr>
          <p:cNvPr id="4" name="Picture 3"/>
          <p:cNvPicPr>
            <a:picLocks noChangeAspect="1"/>
          </p:cNvPicPr>
          <p:nvPr/>
        </p:nvPicPr>
        <p:blipFill rotWithShape="1">
          <a:blip r:embed="rId2"/>
          <a:srcRect l="45625" t="12500" r="11250" b="15578"/>
          <a:stretch/>
        </p:blipFill>
        <p:spPr>
          <a:xfrm>
            <a:off x="0" y="19330"/>
            <a:ext cx="5100066" cy="6804552"/>
          </a:xfrm>
          <a:prstGeom prst="rect">
            <a:avLst/>
          </a:prstGeom>
        </p:spPr>
      </p:pic>
      <p:pic>
        <p:nvPicPr>
          <p:cNvPr id="5" name="Picture 4"/>
          <p:cNvPicPr>
            <a:picLocks noChangeAspect="1"/>
          </p:cNvPicPr>
          <p:nvPr/>
        </p:nvPicPr>
        <p:blipFill rotWithShape="1">
          <a:blip r:embed="rId3"/>
          <a:srcRect l="42500" t="42969" r="13125" b="22656"/>
          <a:stretch/>
        </p:blipFill>
        <p:spPr>
          <a:xfrm>
            <a:off x="5090967" y="1676400"/>
            <a:ext cx="4003548" cy="2481072"/>
          </a:xfrm>
          <a:prstGeom prst="rect">
            <a:avLst/>
          </a:prstGeom>
        </p:spPr>
      </p:pic>
      <p:sp>
        <p:nvSpPr>
          <p:cNvPr id="6" name="TextBox 5"/>
          <p:cNvSpPr txBox="1"/>
          <p:nvPr/>
        </p:nvSpPr>
        <p:spPr>
          <a:xfrm>
            <a:off x="5410200" y="186712"/>
            <a:ext cx="3550693" cy="1246495"/>
          </a:xfrm>
          <a:prstGeom prst="rect">
            <a:avLst/>
          </a:prstGeom>
          <a:noFill/>
        </p:spPr>
        <p:txBody>
          <a:bodyPr wrap="square" rtlCol="0">
            <a:spAutoFit/>
          </a:bodyPr>
          <a:lstStyle/>
          <a:p>
            <a:r>
              <a:rPr lang="en-US" sz="2500" b="1" dirty="0" smtClean="0"/>
              <a:t>Linkage disequilibrium</a:t>
            </a:r>
          </a:p>
          <a:p>
            <a:endParaRPr lang="en-US" sz="2500" b="1" dirty="0" smtClean="0"/>
          </a:p>
          <a:p>
            <a:r>
              <a:rPr lang="en-US" sz="2500" dirty="0" err="1" smtClean="0"/>
              <a:t>Freq</a:t>
            </a:r>
            <a:r>
              <a:rPr lang="en-US" sz="2500" dirty="0"/>
              <a:t>(A-S</a:t>
            </a:r>
            <a:r>
              <a:rPr lang="en-US" sz="2500" dirty="0" smtClean="0"/>
              <a:t>)≠</a:t>
            </a:r>
            <a:r>
              <a:rPr lang="en-US" sz="2500" dirty="0" err="1" smtClean="0"/>
              <a:t>freq</a:t>
            </a:r>
            <a:r>
              <a:rPr lang="en-US" sz="2500" dirty="0" smtClean="0"/>
              <a:t>(A)*</a:t>
            </a:r>
            <a:r>
              <a:rPr lang="en-US" sz="2500" dirty="0" err="1" smtClean="0"/>
              <a:t>freq</a:t>
            </a:r>
            <a:r>
              <a:rPr lang="en-US" sz="2500" dirty="0" smtClean="0"/>
              <a:t>(S)</a:t>
            </a:r>
            <a:endParaRPr lang="en-US" sz="2500" dirty="0"/>
          </a:p>
        </p:txBody>
      </p:sp>
      <p:sp>
        <p:nvSpPr>
          <p:cNvPr id="7" name="TextBox 6"/>
          <p:cNvSpPr txBox="1"/>
          <p:nvPr/>
        </p:nvSpPr>
        <p:spPr>
          <a:xfrm>
            <a:off x="5090967" y="4495800"/>
            <a:ext cx="4003548" cy="1938992"/>
          </a:xfrm>
          <a:prstGeom prst="rect">
            <a:avLst/>
          </a:prstGeom>
          <a:noFill/>
        </p:spPr>
        <p:txBody>
          <a:bodyPr wrap="square" rtlCol="0">
            <a:spAutoFit/>
          </a:bodyPr>
          <a:lstStyle/>
          <a:p>
            <a:r>
              <a:rPr lang="en-US" sz="2000" dirty="0" smtClean="0"/>
              <a:t>Deviation (delta) between expected and actual haplotype frequencies:</a:t>
            </a:r>
          </a:p>
          <a:p>
            <a:r>
              <a:rPr lang="en-US" sz="2000" dirty="0" smtClean="0"/>
              <a:t>D = </a:t>
            </a:r>
            <a:r>
              <a:rPr lang="en-US" sz="2000" dirty="0" err="1" smtClean="0"/>
              <a:t>freq</a:t>
            </a:r>
            <a:r>
              <a:rPr lang="en-US" sz="2000" dirty="0" smtClean="0"/>
              <a:t>(A-S)*</a:t>
            </a:r>
            <a:r>
              <a:rPr lang="en-US" sz="2000" dirty="0" err="1" smtClean="0"/>
              <a:t>freq</a:t>
            </a:r>
            <a:r>
              <a:rPr lang="en-US" sz="2000" dirty="0" smtClean="0"/>
              <a:t>(a-s) – </a:t>
            </a:r>
            <a:r>
              <a:rPr lang="en-US" sz="2000" dirty="0" err="1" smtClean="0"/>
              <a:t>freq</a:t>
            </a:r>
            <a:r>
              <a:rPr lang="en-US" sz="2000" dirty="0" smtClean="0"/>
              <a:t>(A-s)*</a:t>
            </a:r>
            <a:r>
              <a:rPr lang="en-US" sz="2000" dirty="0" err="1" smtClean="0"/>
              <a:t>freq</a:t>
            </a:r>
            <a:r>
              <a:rPr lang="en-US" sz="2000" dirty="0" smtClean="0"/>
              <a:t>(a-S)</a:t>
            </a:r>
          </a:p>
          <a:p>
            <a:r>
              <a:rPr lang="en-US" sz="2000" dirty="0" smtClean="0"/>
              <a:t>If D = 0 then it is LE</a:t>
            </a:r>
          </a:p>
          <a:p>
            <a:r>
              <a:rPr lang="en-US" sz="2000" dirty="0" smtClean="0"/>
              <a:t>If D ≠ 0 then it is LD</a:t>
            </a:r>
            <a:endParaRPr lang="en-US" sz="2000" dirty="0"/>
          </a:p>
        </p:txBody>
      </p:sp>
      <p:sp>
        <p:nvSpPr>
          <p:cNvPr id="8" name="Rounded Rectangle 7"/>
          <p:cNvSpPr/>
          <p:nvPr/>
        </p:nvSpPr>
        <p:spPr>
          <a:xfrm>
            <a:off x="7772400" y="1676400"/>
            <a:ext cx="1219200" cy="1524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5090967" y="1845564"/>
            <a:ext cx="3138633" cy="1524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080334" y="1640687"/>
            <a:ext cx="845902" cy="223826"/>
          </a:xfrm>
          <a:prstGeom prst="rect">
            <a:avLst/>
          </a:prstGeom>
          <a:solidFill>
            <a:schemeClr val="bg1"/>
          </a:solidFill>
          <a:ln>
            <a:noFill/>
          </a:ln>
        </p:spPr>
        <p:txBody>
          <a:bodyPr wrap="square" lIns="0" tIns="0" rIns="0" bIns="0" rtlCol="0">
            <a:spAutoFit/>
          </a:bodyPr>
          <a:lstStyle/>
          <a:p>
            <a:r>
              <a:rPr lang="en-US" sz="1400" b="1" dirty="0" smtClean="0">
                <a:solidFill>
                  <a:srgbClr val="0070C0"/>
                </a:solidFill>
              </a:rPr>
              <a:t>Figure 11-7</a:t>
            </a:r>
            <a:endParaRPr lang="en-US" sz="1400" b="1" dirty="0">
              <a:solidFill>
                <a:srgbClr val="0070C0"/>
              </a:solidFill>
            </a:endParaRPr>
          </a:p>
        </p:txBody>
      </p:sp>
    </p:spTree>
    <p:extLst>
      <p:ext uri="{BB962C8B-B14F-4D97-AF65-F5344CB8AC3E}">
        <p14:creationId xmlns:p14="http://schemas.microsoft.com/office/powerpoint/2010/main" val="29533404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13</a:t>
            </a:fld>
            <a:endParaRPr lang="en-US"/>
          </a:p>
        </p:txBody>
      </p:sp>
      <p:pic>
        <p:nvPicPr>
          <p:cNvPr id="4" name="Picture 3"/>
          <p:cNvPicPr>
            <a:picLocks noChangeAspect="1"/>
          </p:cNvPicPr>
          <p:nvPr/>
        </p:nvPicPr>
        <p:blipFill rotWithShape="1">
          <a:blip r:embed="rId2"/>
          <a:srcRect l="17500" t="14844" r="13750" b="6250"/>
          <a:stretch/>
        </p:blipFill>
        <p:spPr>
          <a:xfrm>
            <a:off x="0" y="2"/>
            <a:ext cx="7459980" cy="6849597"/>
          </a:xfrm>
          <a:prstGeom prst="rect">
            <a:avLst/>
          </a:prstGeom>
        </p:spPr>
      </p:pic>
      <p:sp>
        <p:nvSpPr>
          <p:cNvPr id="5" name="TextBox 4"/>
          <p:cNvSpPr txBox="1"/>
          <p:nvPr/>
        </p:nvSpPr>
        <p:spPr>
          <a:xfrm>
            <a:off x="7086600" y="685800"/>
            <a:ext cx="2057400" cy="1631216"/>
          </a:xfrm>
          <a:prstGeom prst="rect">
            <a:avLst/>
          </a:prstGeom>
          <a:noFill/>
        </p:spPr>
        <p:txBody>
          <a:bodyPr wrap="square" rtlCol="0">
            <a:spAutoFit/>
          </a:bodyPr>
          <a:lstStyle/>
          <a:p>
            <a:pPr marL="182880" indent="-182880">
              <a:buFont typeface="Arial" panose="020B0604020202020204" pitchFamily="34" charset="0"/>
              <a:buChar char="•"/>
            </a:pPr>
            <a:r>
              <a:rPr lang="en-US" sz="2000" dirty="0" smtClean="0"/>
              <a:t># of generations</a:t>
            </a:r>
          </a:p>
          <a:p>
            <a:pPr marL="182880" indent="-182880">
              <a:buFont typeface="Arial" panose="020B0604020202020204" pitchFamily="34" charset="0"/>
              <a:buChar char="•"/>
            </a:pPr>
            <a:r>
              <a:rPr lang="en-US" sz="2000" dirty="0" err="1" smtClean="0"/>
              <a:t>Freq</a:t>
            </a:r>
            <a:r>
              <a:rPr lang="en-US" sz="2000" dirty="0" smtClean="0"/>
              <a:t> of recombination</a:t>
            </a:r>
          </a:p>
          <a:p>
            <a:pPr marL="182880" indent="-182880">
              <a:buFont typeface="Arial" panose="020B0604020202020204" pitchFamily="34" charset="0"/>
              <a:buChar char="•"/>
            </a:pPr>
            <a:r>
              <a:rPr lang="en-US" sz="2000" dirty="0" smtClean="0"/>
              <a:t>Natural selection</a:t>
            </a:r>
            <a:endParaRPr lang="en-US" sz="2000" dirty="0"/>
          </a:p>
        </p:txBody>
      </p:sp>
      <p:sp>
        <p:nvSpPr>
          <p:cNvPr id="6" name="TextBox 5"/>
          <p:cNvSpPr txBox="1"/>
          <p:nvPr/>
        </p:nvSpPr>
        <p:spPr>
          <a:xfrm>
            <a:off x="152400" y="4876800"/>
            <a:ext cx="1004589" cy="246221"/>
          </a:xfrm>
          <a:prstGeom prst="rect">
            <a:avLst/>
          </a:prstGeom>
          <a:solidFill>
            <a:schemeClr val="bg1"/>
          </a:solidFill>
          <a:ln>
            <a:noFill/>
          </a:ln>
        </p:spPr>
        <p:txBody>
          <a:bodyPr wrap="square" lIns="0" tIns="0" rIns="0" bIns="0" rtlCol="0">
            <a:spAutoFit/>
          </a:bodyPr>
          <a:lstStyle/>
          <a:p>
            <a:r>
              <a:rPr lang="en-US" sz="1600" b="1" dirty="0" smtClean="0">
                <a:solidFill>
                  <a:srgbClr val="0070C0"/>
                </a:solidFill>
              </a:rPr>
              <a:t>Figure 11-8</a:t>
            </a:r>
            <a:endParaRPr lang="en-US" sz="1600" b="1" dirty="0">
              <a:solidFill>
                <a:srgbClr val="0070C0"/>
              </a:solidFill>
            </a:endParaRPr>
          </a:p>
        </p:txBody>
      </p:sp>
    </p:spTree>
    <p:extLst>
      <p:ext uri="{BB962C8B-B14F-4D97-AF65-F5344CB8AC3E}">
        <p14:creationId xmlns:p14="http://schemas.microsoft.com/office/powerpoint/2010/main" val="8586404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14</a:t>
            </a:fld>
            <a:endParaRPr lang="en-US"/>
          </a:p>
        </p:txBody>
      </p:sp>
      <p:sp>
        <p:nvSpPr>
          <p:cNvPr id="4" name="TextBox 3"/>
          <p:cNvSpPr txBox="1"/>
          <p:nvPr/>
        </p:nvSpPr>
        <p:spPr>
          <a:xfrm>
            <a:off x="152400" y="457200"/>
            <a:ext cx="8839200" cy="5093702"/>
          </a:xfrm>
          <a:prstGeom prst="rect">
            <a:avLst/>
          </a:prstGeom>
          <a:noFill/>
        </p:spPr>
        <p:txBody>
          <a:bodyPr wrap="square" rtlCol="0">
            <a:spAutoFit/>
          </a:bodyPr>
          <a:lstStyle/>
          <a:p>
            <a:r>
              <a:rPr lang="en-US" sz="2500" dirty="0" smtClean="0"/>
              <a:t>D  varies according to allele frequency</a:t>
            </a:r>
          </a:p>
          <a:p>
            <a:r>
              <a:rPr lang="en-US" sz="2500" dirty="0" smtClean="0"/>
              <a:t>D’ corrects for the different allele frequencies</a:t>
            </a:r>
          </a:p>
          <a:p>
            <a:endParaRPr lang="en-US" sz="2500" dirty="0"/>
          </a:p>
          <a:p>
            <a:r>
              <a:rPr lang="en-US" sz="2500" b="1" dirty="0" smtClean="0"/>
              <a:t>D’ = D/F</a:t>
            </a:r>
          </a:p>
          <a:p>
            <a:endParaRPr lang="en-US" sz="2500" dirty="0" smtClean="0"/>
          </a:p>
          <a:p>
            <a:r>
              <a:rPr lang="en-US" sz="2500" dirty="0"/>
              <a:t>D = </a:t>
            </a:r>
            <a:r>
              <a:rPr lang="en-US" sz="2500" dirty="0" err="1"/>
              <a:t>freq</a:t>
            </a:r>
            <a:r>
              <a:rPr lang="en-US" sz="2500" dirty="0"/>
              <a:t>(A-S)*</a:t>
            </a:r>
            <a:r>
              <a:rPr lang="en-US" sz="2500" dirty="0" err="1"/>
              <a:t>freq</a:t>
            </a:r>
            <a:r>
              <a:rPr lang="en-US" sz="2500" dirty="0"/>
              <a:t>(a-s) – </a:t>
            </a:r>
            <a:r>
              <a:rPr lang="en-US" sz="2500" dirty="0" err="1"/>
              <a:t>freq</a:t>
            </a:r>
            <a:r>
              <a:rPr lang="en-US" sz="2500" dirty="0"/>
              <a:t>(A-s)*</a:t>
            </a:r>
            <a:r>
              <a:rPr lang="en-US" sz="2500" dirty="0" err="1" smtClean="0"/>
              <a:t>freq</a:t>
            </a:r>
            <a:r>
              <a:rPr lang="en-US" sz="2500" dirty="0" smtClean="0"/>
              <a:t>(a-S)</a:t>
            </a:r>
            <a:endParaRPr lang="en-US" sz="2500" dirty="0"/>
          </a:p>
          <a:p>
            <a:endParaRPr lang="en-US" sz="2500" dirty="0" smtClean="0"/>
          </a:p>
          <a:p>
            <a:r>
              <a:rPr lang="en-US" sz="2500" dirty="0" smtClean="0"/>
              <a:t>F is a correction factor that helps account for the allele frequencies</a:t>
            </a:r>
          </a:p>
          <a:p>
            <a:r>
              <a:rPr lang="en-US" sz="2500" dirty="0" smtClean="0"/>
              <a:t>F = the smaller of </a:t>
            </a:r>
            <a:r>
              <a:rPr lang="en-US" sz="2500" dirty="0" err="1" smtClean="0"/>
              <a:t>freq</a:t>
            </a:r>
            <a:r>
              <a:rPr lang="en-US" sz="2500" dirty="0" smtClean="0"/>
              <a:t>(A)*</a:t>
            </a:r>
            <a:r>
              <a:rPr lang="en-US" sz="2500" dirty="0" err="1" smtClean="0"/>
              <a:t>freq</a:t>
            </a:r>
            <a:r>
              <a:rPr lang="en-US" sz="2500" dirty="0" smtClean="0"/>
              <a:t>(s) or </a:t>
            </a:r>
            <a:r>
              <a:rPr lang="en-US" sz="2500" dirty="0" err="1" smtClean="0"/>
              <a:t>freq</a:t>
            </a:r>
            <a:r>
              <a:rPr lang="en-US" sz="2500" dirty="0" smtClean="0"/>
              <a:t>(a)*</a:t>
            </a:r>
            <a:r>
              <a:rPr lang="en-US" sz="2500" dirty="0" err="1" smtClean="0"/>
              <a:t>freq</a:t>
            </a:r>
            <a:r>
              <a:rPr lang="en-US" sz="2500" dirty="0" smtClean="0"/>
              <a:t>(S) if D&gt;0</a:t>
            </a:r>
          </a:p>
          <a:p>
            <a:r>
              <a:rPr lang="en-US" sz="2500" dirty="0" smtClean="0"/>
              <a:t>F = the </a:t>
            </a:r>
            <a:r>
              <a:rPr lang="en-US" sz="2500" dirty="0"/>
              <a:t>smaller of </a:t>
            </a:r>
            <a:r>
              <a:rPr lang="en-US" sz="2500" dirty="0" err="1"/>
              <a:t>freq</a:t>
            </a:r>
            <a:r>
              <a:rPr lang="en-US" sz="2500" dirty="0"/>
              <a:t>(A)*</a:t>
            </a:r>
            <a:r>
              <a:rPr lang="en-US" sz="2500" dirty="0" err="1" smtClean="0"/>
              <a:t>freq</a:t>
            </a:r>
            <a:r>
              <a:rPr lang="en-US" sz="2500" dirty="0" smtClean="0"/>
              <a:t>(S) or </a:t>
            </a:r>
            <a:r>
              <a:rPr lang="en-US" sz="2500" dirty="0" err="1"/>
              <a:t>freq</a:t>
            </a:r>
            <a:r>
              <a:rPr lang="en-US" sz="2500" dirty="0"/>
              <a:t>(a)*</a:t>
            </a:r>
            <a:r>
              <a:rPr lang="en-US" sz="2500" dirty="0" err="1" smtClean="0"/>
              <a:t>freq</a:t>
            </a:r>
            <a:r>
              <a:rPr lang="en-US" sz="2500" dirty="0" smtClean="0"/>
              <a:t>(s) </a:t>
            </a:r>
            <a:r>
              <a:rPr lang="en-US" sz="2500" dirty="0"/>
              <a:t>if </a:t>
            </a:r>
            <a:r>
              <a:rPr lang="en-US" sz="2500" dirty="0" smtClean="0"/>
              <a:t>D&lt;0</a:t>
            </a:r>
          </a:p>
          <a:p>
            <a:endParaRPr lang="en-US" sz="2500" dirty="0"/>
          </a:p>
          <a:p>
            <a:r>
              <a:rPr lang="en-US" sz="2500" dirty="0" smtClean="0"/>
              <a:t>Different populations can have different values of D’ between the same two alleles at the same loci</a:t>
            </a:r>
            <a:endParaRPr lang="en-US" sz="2500" dirty="0"/>
          </a:p>
        </p:txBody>
      </p:sp>
    </p:spTree>
    <p:extLst>
      <p:ext uri="{BB962C8B-B14F-4D97-AF65-F5344CB8AC3E}">
        <p14:creationId xmlns:p14="http://schemas.microsoft.com/office/powerpoint/2010/main" val="40553178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15</a:t>
            </a:fld>
            <a:endParaRPr lang="en-US"/>
          </a:p>
        </p:txBody>
      </p:sp>
      <p:pic>
        <p:nvPicPr>
          <p:cNvPr id="4" name="Picture 3"/>
          <p:cNvPicPr>
            <a:picLocks noChangeAspect="1"/>
          </p:cNvPicPr>
          <p:nvPr/>
        </p:nvPicPr>
        <p:blipFill rotWithShape="1">
          <a:blip r:embed="rId2"/>
          <a:srcRect l="27500" t="12500" r="26875" b="4688"/>
          <a:stretch/>
        </p:blipFill>
        <p:spPr>
          <a:xfrm>
            <a:off x="18197" y="4"/>
            <a:ext cx="4728210" cy="6865578"/>
          </a:xfrm>
          <a:prstGeom prst="rect">
            <a:avLst/>
          </a:prstGeom>
        </p:spPr>
      </p:pic>
      <p:pic>
        <p:nvPicPr>
          <p:cNvPr id="5" name="Picture 4"/>
          <p:cNvPicPr>
            <a:picLocks noChangeAspect="1"/>
          </p:cNvPicPr>
          <p:nvPr/>
        </p:nvPicPr>
        <p:blipFill rotWithShape="1">
          <a:blip r:embed="rId3"/>
          <a:srcRect l="24375" t="39844" r="9375" b="23437"/>
          <a:stretch/>
        </p:blipFill>
        <p:spPr>
          <a:xfrm>
            <a:off x="3732276" y="2590800"/>
            <a:ext cx="5411724" cy="2399554"/>
          </a:xfrm>
          <a:prstGeom prst="rect">
            <a:avLst/>
          </a:prstGeom>
        </p:spPr>
      </p:pic>
      <p:sp>
        <p:nvSpPr>
          <p:cNvPr id="6" name="TextBox 5"/>
          <p:cNvSpPr txBox="1"/>
          <p:nvPr/>
        </p:nvSpPr>
        <p:spPr>
          <a:xfrm>
            <a:off x="3903066" y="5105400"/>
            <a:ext cx="5164734" cy="1631216"/>
          </a:xfrm>
          <a:prstGeom prst="rect">
            <a:avLst/>
          </a:prstGeom>
          <a:noFill/>
        </p:spPr>
        <p:txBody>
          <a:bodyPr wrap="square" rtlCol="0">
            <a:spAutoFit/>
          </a:bodyPr>
          <a:lstStyle/>
          <a:p>
            <a:r>
              <a:rPr lang="en-US" sz="2000" b="1" dirty="0" smtClean="0"/>
              <a:t>LD blocks</a:t>
            </a:r>
            <a:r>
              <a:rPr lang="en-US" sz="2000" dirty="0" smtClean="0"/>
              <a:t>: clusters of loci with alleles in high LD across segments of DNA</a:t>
            </a:r>
          </a:p>
          <a:p>
            <a:r>
              <a:rPr lang="en-US" sz="2000" dirty="0" smtClean="0"/>
              <a:t>African average LD blocks 7.3 kb</a:t>
            </a:r>
          </a:p>
          <a:p>
            <a:r>
              <a:rPr lang="en-US" sz="2000" dirty="0" smtClean="0"/>
              <a:t>Europeans: 16.3, Asians 13.2</a:t>
            </a:r>
          </a:p>
          <a:p>
            <a:r>
              <a:rPr lang="en-US" sz="2000" dirty="0" smtClean="0"/>
              <a:t>Meiotic recombination hot spots</a:t>
            </a:r>
            <a:endParaRPr lang="en-US" sz="2000" dirty="0"/>
          </a:p>
        </p:txBody>
      </p:sp>
      <p:sp>
        <p:nvSpPr>
          <p:cNvPr id="7" name="TextBox 6"/>
          <p:cNvSpPr txBox="1"/>
          <p:nvPr/>
        </p:nvSpPr>
        <p:spPr>
          <a:xfrm>
            <a:off x="5410200" y="381000"/>
            <a:ext cx="3581400" cy="707886"/>
          </a:xfrm>
          <a:prstGeom prst="rect">
            <a:avLst/>
          </a:prstGeom>
          <a:noFill/>
        </p:spPr>
        <p:txBody>
          <a:bodyPr wrap="square" rtlCol="0">
            <a:spAutoFit/>
          </a:bodyPr>
          <a:lstStyle/>
          <a:p>
            <a:r>
              <a:rPr lang="en-US" sz="2000" dirty="0" smtClean="0"/>
              <a:t>2</a:t>
            </a:r>
            <a:r>
              <a:rPr lang="en-US" sz="2000" baseline="30000" dirty="0" smtClean="0"/>
              <a:t>9</a:t>
            </a:r>
            <a:r>
              <a:rPr lang="en-US" sz="2000" dirty="0" smtClean="0"/>
              <a:t>=512 different haplotypes</a:t>
            </a:r>
          </a:p>
          <a:p>
            <a:r>
              <a:rPr lang="en-US" sz="2000" dirty="0" smtClean="0"/>
              <a:t>2</a:t>
            </a:r>
            <a:r>
              <a:rPr lang="en-US" sz="2000" baseline="30000" dirty="0" smtClean="0"/>
              <a:t>4</a:t>
            </a:r>
            <a:r>
              <a:rPr lang="en-US" sz="2000" dirty="0" smtClean="0"/>
              <a:t>=16 different haplotypes</a:t>
            </a:r>
            <a:endParaRPr lang="en-US" sz="2000" dirty="0"/>
          </a:p>
        </p:txBody>
      </p:sp>
      <p:sp>
        <p:nvSpPr>
          <p:cNvPr id="8" name="TextBox 7"/>
          <p:cNvSpPr txBox="1"/>
          <p:nvPr/>
        </p:nvSpPr>
        <p:spPr>
          <a:xfrm>
            <a:off x="3698606" y="2578395"/>
            <a:ext cx="762000" cy="184666"/>
          </a:xfrm>
          <a:prstGeom prst="rect">
            <a:avLst/>
          </a:prstGeom>
          <a:solidFill>
            <a:schemeClr val="bg1"/>
          </a:solidFill>
          <a:ln>
            <a:noFill/>
          </a:ln>
        </p:spPr>
        <p:txBody>
          <a:bodyPr wrap="square" lIns="0" tIns="0" rIns="0" bIns="0" rtlCol="0">
            <a:spAutoFit/>
          </a:bodyPr>
          <a:lstStyle/>
          <a:p>
            <a:r>
              <a:rPr lang="en-US" sz="1200" b="1" dirty="0" smtClean="0">
                <a:solidFill>
                  <a:srgbClr val="0070C0"/>
                </a:solidFill>
              </a:rPr>
              <a:t>Figure 11-9</a:t>
            </a:r>
            <a:endParaRPr lang="en-US" sz="1200" b="1" dirty="0">
              <a:solidFill>
                <a:srgbClr val="0070C0"/>
              </a:solidFill>
            </a:endParaRPr>
          </a:p>
        </p:txBody>
      </p:sp>
    </p:spTree>
    <p:extLst>
      <p:ext uri="{BB962C8B-B14F-4D97-AF65-F5344CB8AC3E}">
        <p14:creationId xmlns:p14="http://schemas.microsoft.com/office/powerpoint/2010/main" val="10934129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16</a:t>
            </a:fld>
            <a:endParaRPr lang="en-US"/>
          </a:p>
        </p:txBody>
      </p:sp>
      <p:sp>
        <p:nvSpPr>
          <p:cNvPr id="4" name="TextBox 3"/>
          <p:cNvSpPr txBox="1"/>
          <p:nvPr/>
        </p:nvSpPr>
        <p:spPr>
          <a:xfrm>
            <a:off x="221776" y="268406"/>
            <a:ext cx="8769824" cy="5863144"/>
          </a:xfrm>
          <a:prstGeom prst="rect">
            <a:avLst/>
          </a:prstGeom>
          <a:noFill/>
        </p:spPr>
        <p:txBody>
          <a:bodyPr wrap="square" rtlCol="0">
            <a:spAutoFit/>
          </a:bodyPr>
          <a:lstStyle/>
          <a:p>
            <a:r>
              <a:rPr lang="en-US" sz="2500" b="1" dirty="0"/>
              <a:t>Linkage analysis </a:t>
            </a:r>
            <a:r>
              <a:rPr lang="en-US" sz="2500" dirty="0"/>
              <a:t>is a method of mapping genes </a:t>
            </a:r>
            <a:r>
              <a:rPr lang="en-US" sz="2500" dirty="0" smtClean="0"/>
              <a:t>that uses </a:t>
            </a:r>
            <a:r>
              <a:rPr lang="en-US" sz="2500" dirty="0"/>
              <a:t>studies of recombination in families to </a:t>
            </a:r>
            <a:r>
              <a:rPr lang="en-US" sz="2500" dirty="0" smtClean="0"/>
              <a:t>determine whether </a:t>
            </a:r>
            <a:r>
              <a:rPr lang="en-US" sz="2500" dirty="0"/>
              <a:t>two genes </a:t>
            </a:r>
            <a:r>
              <a:rPr lang="en-US" sz="2500" dirty="0" smtClean="0"/>
              <a:t>show </a:t>
            </a:r>
            <a:r>
              <a:rPr lang="en-US" sz="2500" dirty="0"/>
              <a:t>linkage when passed on </a:t>
            </a:r>
            <a:r>
              <a:rPr lang="en-US" sz="2500" dirty="0" smtClean="0"/>
              <a:t>from one </a:t>
            </a:r>
            <a:r>
              <a:rPr lang="en-US" sz="2500" dirty="0"/>
              <a:t>generation to the </a:t>
            </a:r>
            <a:r>
              <a:rPr lang="en-US" sz="2500" dirty="0" smtClean="0"/>
              <a:t>next</a:t>
            </a:r>
          </a:p>
          <a:p>
            <a:endParaRPr lang="en-US" sz="2500" dirty="0"/>
          </a:p>
          <a:p>
            <a:r>
              <a:rPr lang="en-US" sz="2500" u="sng" dirty="0" smtClean="0"/>
              <a:t>Likelihood of the data if loci </a:t>
            </a:r>
            <a:r>
              <a:rPr lang="en-US" sz="2500" u="sng" dirty="0"/>
              <a:t>a</a:t>
            </a:r>
            <a:r>
              <a:rPr lang="en-US" sz="2500" u="sng" dirty="0" smtClean="0"/>
              <a:t>re linked at distance </a:t>
            </a:r>
            <a:r>
              <a:rPr lang="el-GR" sz="2500" u="sng" dirty="0" smtClean="0"/>
              <a:t>θ</a:t>
            </a:r>
            <a:endParaRPr lang="en-US" sz="2500" u="sng" dirty="0" smtClean="0"/>
          </a:p>
          <a:p>
            <a:r>
              <a:rPr lang="en-US" sz="2500" dirty="0" smtClean="0"/>
              <a:t>Likelihood of the data if loci </a:t>
            </a:r>
            <a:r>
              <a:rPr lang="en-US" sz="2500" dirty="0"/>
              <a:t>a</a:t>
            </a:r>
            <a:r>
              <a:rPr lang="en-US" sz="2500" dirty="0" smtClean="0"/>
              <a:t>re unlinked (</a:t>
            </a:r>
            <a:r>
              <a:rPr lang="el-GR" sz="2500" dirty="0" smtClean="0"/>
              <a:t>θ</a:t>
            </a:r>
            <a:r>
              <a:rPr lang="en-US" sz="2500" dirty="0" smtClean="0"/>
              <a:t>=0.5)</a:t>
            </a:r>
          </a:p>
          <a:p>
            <a:endParaRPr lang="en-US" sz="2500" dirty="0" smtClean="0"/>
          </a:p>
          <a:p>
            <a:r>
              <a:rPr lang="el-GR" sz="2500" u="sng" dirty="0" smtClean="0"/>
              <a:t>θ</a:t>
            </a:r>
            <a:r>
              <a:rPr lang="en-US" sz="2500" u="sng" baseline="30000" dirty="0" smtClean="0"/>
              <a:t>r</a:t>
            </a:r>
            <a:r>
              <a:rPr lang="en-US" sz="2500" u="sng" dirty="0" smtClean="0"/>
              <a:t>(1-</a:t>
            </a:r>
            <a:r>
              <a:rPr lang="el-GR" sz="2500" u="sng" dirty="0"/>
              <a:t> </a:t>
            </a:r>
            <a:r>
              <a:rPr lang="el-GR" sz="2500" u="sng" dirty="0" smtClean="0"/>
              <a:t>θ</a:t>
            </a:r>
            <a:r>
              <a:rPr lang="en-US" sz="2500" u="sng" dirty="0" smtClean="0"/>
              <a:t>)</a:t>
            </a:r>
            <a:r>
              <a:rPr lang="en-US" sz="2500" u="sng" baseline="30000" dirty="0" smtClean="0"/>
              <a:t>N-r</a:t>
            </a:r>
          </a:p>
          <a:p>
            <a:r>
              <a:rPr lang="en-US" sz="2500" dirty="0" smtClean="0"/>
              <a:t>(1/2)</a:t>
            </a:r>
            <a:r>
              <a:rPr lang="en-US" sz="2500" baseline="30000" dirty="0" smtClean="0"/>
              <a:t>r</a:t>
            </a:r>
            <a:r>
              <a:rPr lang="en-US" sz="2500" dirty="0" smtClean="0"/>
              <a:t>(1/2)</a:t>
            </a:r>
            <a:r>
              <a:rPr lang="en-US" sz="2500" baseline="30000" dirty="0" smtClean="0"/>
              <a:t>N-r</a:t>
            </a:r>
          </a:p>
          <a:p>
            <a:endParaRPr lang="en-US" sz="2500" dirty="0"/>
          </a:p>
          <a:p>
            <a:r>
              <a:rPr lang="en-US" sz="2500" dirty="0" smtClean="0"/>
              <a:t>N:	Number of individuals</a:t>
            </a:r>
          </a:p>
          <a:p>
            <a:r>
              <a:rPr lang="en-US" sz="2500" dirty="0" smtClean="0"/>
              <a:t>r:	Number of recombinant chromosomes</a:t>
            </a:r>
          </a:p>
          <a:p>
            <a:r>
              <a:rPr lang="en-US" sz="2500" dirty="0" smtClean="0"/>
              <a:t>N-r:	number of chromosomes that do not show recombination</a:t>
            </a:r>
          </a:p>
          <a:p>
            <a:r>
              <a:rPr lang="el-GR" sz="2500" dirty="0" smtClean="0"/>
              <a:t>θ</a:t>
            </a:r>
            <a:r>
              <a:rPr lang="en-US" sz="2500" dirty="0" smtClean="0"/>
              <a:t>: 	the unknown probability that a recombination will occur</a:t>
            </a:r>
          </a:p>
          <a:p>
            <a:r>
              <a:rPr lang="en-US" sz="2500" dirty="0" smtClean="0"/>
              <a:t>1-</a:t>
            </a:r>
            <a:r>
              <a:rPr lang="el-GR" sz="2500" dirty="0"/>
              <a:t> </a:t>
            </a:r>
            <a:r>
              <a:rPr lang="el-GR" sz="2500" dirty="0" smtClean="0"/>
              <a:t>θ</a:t>
            </a:r>
            <a:r>
              <a:rPr lang="en-US" sz="2500" dirty="0" smtClean="0"/>
              <a:t>: 	the probability that no recombination occurs</a:t>
            </a:r>
            <a:endParaRPr lang="en-US" sz="2500" dirty="0"/>
          </a:p>
        </p:txBody>
      </p:sp>
    </p:spTree>
    <p:extLst>
      <p:ext uri="{BB962C8B-B14F-4D97-AF65-F5344CB8AC3E}">
        <p14:creationId xmlns:p14="http://schemas.microsoft.com/office/powerpoint/2010/main" val="39111421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17</a:t>
            </a:fld>
            <a:endParaRPr lang="en-US"/>
          </a:p>
        </p:txBody>
      </p:sp>
      <p:sp>
        <p:nvSpPr>
          <p:cNvPr id="4" name="TextBox 3"/>
          <p:cNvSpPr txBox="1"/>
          <p:nvPr/>
        </p:nvSpPr>
        <p:spPr>
          <a:xfrm>
            <a:off x="152400" y="228600"/>
            <a:ext cx="8839200" cy="3939540"/>
          </a:xfrm>
          <a:prstGeom prst="rect">
            <a:avLst/>
          </a:prstGeom>
          <a:noFill/>
        </p:spPr>
        <p:txBody>
          <a:bodyPr wrap="square" rtlCol="0">
            <a:spAutoFit/>
          </a:bodyPr>
          <a:lstStyle/>
          <a:p>
            <a:r>
              <a:rPr lang="en-US" sz="2500" dirty="0" smtClean="0"/>
              <a:t>When the value of the likelihood ratio for all values of </a:t>
            </a:r>
            <a:r>
              <a:rPr lang="el-GR" sz="2500" dirty="0" smtClean="0"/>
              <a:t>θ</a:t>
            </a:r>
            <a:r>
              <a:rPr lang="en-US" sz="2500" dirty="0" smtClean="0"/>
              <a:t> are calculated, the value of </a:t>
            </a:r>
            <a:r>
              <a:rPr lang="el-GR" sz="2500" dirty="0" smtClean="0"/>
              <a:t>θ</a:t>
            </a:r>
            <a:r>
              <a:rPr lang="en-US" sz="2500" dirty="0" smtClean="0"/>
              <a:t> that gives the greatest value of this likelihood ratio is the best estimate of </a:t>
            </a:r>
            <a:r>
              <a:rPr lang="el-GR" sz="2500" dirty="0" smtClean="0"/>
              <a:t>θ</a:t>
            </a:r>
            <a:r>
              <a:rPr lang="en-US" sz="2500" dirty="0" smtClean="0"/>
              <a:t> and is referred as </a:t>
            </a:r>
            <a:r>
              <a:rPr lang="el-GR" sz="2500" dirty="0" smtClean="0"/>
              <a:t>θ</a:t>
            </a:r>
            <a:r>
              <a:rPr lang="en-US" sz="2500" baseline="-25000" dirty="0" smtClean="0"/>
              <a:t>max</a:t>
            </a:r>
          </a:p>
          <a:p>
            <a:endParaRPr lang="en-US" sz="2500" dirty="0"/>
          </a:p>
          <a:p>
            <a:r>
              <a:rPr lang="en-US" sz="2500" dirty="0" smtClean="0"/>
              <a:t>Likelihood ratio for different values of </a:t>
            </a:r>
            <a:r>
              <a:rPr lang="el-GR" sz="2500" dirty="0" smtClean="0"/>
              <a:t>θ</a:t>
            </a:r>
            <a:r>
              <a:rPr lang="en-US" sz="2500" dirty="0" smtClean="0"/>
              <a:t> is usually expressed as the log</a:t>
            </a:r>
            <a:r>
              <a:rPr lang="en-US" sz="2500" baseline="-25000" dirty="0" smtClean="0"/>
              <a:t>10</a:t>
            </a:r>
            <a:r>
              <a:rPr lang="en-US" sz="2500" dirty="0" smtClean="0"/>
              <a:t> and is called the </a:t>
            </a:r>
            <a:r>
              <a:rPr lang="en-US" sz="2500" b="1" dirty="0" smtClean="0"/>
              <a:t>LOD score </a:t>
            </a:r>
            <a:r>
              <a:rPr lang="en-US" sz="2500" dirty="0" smtClean="0"/>
              <a:t>(Z)</a:t>
            </a:r>
            <a:r>
              <a:rPr lang="en-US" sz="2500" b="1" dirty="0" smtClean="0"/>
              <a:t> </a:t>
            </a:r>
            <a:r>
              <a:rPr lang="en-US" sz="2500" dirty="0" smtClean="0"/>
              <a:t>(</a:t>
            </a:r>
            <a:r>
              <a:rPr lang="en-US" sz="2500" b="1" i="1" dirty="0" smtClean="0"/>
              <a:t>L</a:t>
            </a:r>
            <a:r>
              <a:rPr lang="en-US" sz="2500" dirty="0" smtClean="0"/>
              <a:t>ogarithm of the </a:t>
            </a:r>
            <a:r>
              <a:rPr lang="en-US" sz="2500" b="1" i="1" dirty="0" err="1" smtClean="0"/>
              <a:t>OD</a:t>
            </a:r>
            <a:r>
              <a:rPr lang="en-US" sz="2500" dirty="0" err="1" smtClean="0"/>
              <a:t>ds</a:t>
            </a:r>
            <a:r>
              <a:rPr lang="en-US" sz="2500" dirty="0" smtClean="0"/>
              <a:t>)</a:t>
            </a:r>
          </a:p>
          <a:p>
            <a:endParaRPr lang="en-US" sz="2500" dirty="0"/>
          </a:p>
          <a:p>
            <a:r>
              <a:rPr lang="en-US" sz="2500" dirty="0" smtClean="0"/>
              <a:t>Use of logarithms allows likelihood ratios calculated from different families to be combined by simple addition instead of having to multiply them together</a:t>
            </a:r>
            <a:endParaRPr lang="en-US" sz="2500" dirty="0"/>
          </a:p>
        </p:txBody>
      </p:sp>
    </p:spTree>
    <p:extLst>
      <p:ext uri="{BB962C8B-B14F-4D97-AF65-F5344CB8AC3E}">
        <p14:creationId xmlns:p14="http://schemas.microsoft.com/office/powerpoint/2010/main" val="6485103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18</a:t>
            </a:fld>
            <a:endParaRPr lang="en-US"/>
          </a:p>
        </p:txBody>
      </p:sp>
      <p:pic>
        <p:nvPicPr>
          <p:cNvPr id="4" name="Picture 3"/>
          <p:cNvPicPr>
            <a:picLocks noChangeAspect="1"/>
          </p:cNvPicPr>
          <p:nvPr/>
        </p:nvPicPr>
        <p:blipFill rotWithShape="1">
          <a:blip r:embed="rId2"/>
          <a:srcRect l="11875" t="13281" r="43750" b="7813"/>
          <a:stretch/>
        </p:blipFill>
        <p:spPr>
          <a:xfrm>
            <a:off x="0" y="2"/>
            <a:ext cx="4815078" cy="6849597"/>
          </a:xfrm>
          <a:prstGeom prst="rect">
            <a:avLst/>
          </a:prstGeom>
        </p:spPr>
      </p:pic>
      <p:sp>
        <p:nvSpPr>
          <p:cNvPr id="5" name="Rectangle 4"/>
          <p:cNvSpPr/>
          <p:nvPr/>
        </p:nvSpPr>
        <p:spPr>
          <a:xfrm>
            <a:off x="2407539" y="5867400"/>
            <a:ext cx="240753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6200" y="6066430"/>
            <a:ext cx="3962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181600" y="152400"/>
            <a:ext cx="3810000" cy="6632585"/>
          </a:xfrm>
          <a:prstGeom prst="rect">
            <a:avLst/>
          </a:prstGeom>
          <a:noFill/>
        </p:spPr>
        <p:txBody>
          <a:bodyPr wrap="square" rtlCol="0">
            <a:spAutoFit/>
          </a:bodyPr>
          <a:lstStyle/>
          <a:p>
            <a:r>
              <a:rPr lang="el-GR" sz="2500" u="sng" dirty="0"/>
              <a:t>θ</a:t>
            </a:r>
            <a:r>
              <a:rPr lang="en-US" sz="2500" u="sng" baseline="30000" dirty="0"/>
              <a:t>r</a:t>
            </a:r>
            <a:r>
              <a:rPr lang="en-US" sz="2500" u="sng" dirty="0"/>
              <a:t>(1-</a:t>
            </a:r>
            <a:r>
              <a:rPr lang="el-GR" sz="2500" u="sng" dirty="0"/>
              <a:t> θ</a:t>
            </a:r>
            <a:r>
              <a:rPr lang="en-US" sz="2500" u="sng" dirty="0"/>
              <a:t>)</a:t>
            </a:r>
            <a:r>
              <a:rPr lang="en-US" sz="2500" u="sng" baseline="30000" dirty="0"/>
              <a:t>N-r</a:t>
            </a:r>
          </a:p>
          <a:p>
            <a:r>
              <a:rPr lang="en-US" sz="2500" dirty="0"/>
              <a:t>(1/2)</a:t>
            </a:r>
            <a:r>
              <a:rPr lang="en-US" sz="2500" baseline="30000" dirty="0"/>
              <a:t>r</a:t>
            </a:r>
            <a:r>
              <a:rPr lang="en-US" sz="2500" dirty="0"/>
              <a:t>(1/2)</a:t>
            </a:r>
            <a:r>
              <a:rPr lang="en-US" sz="2500" baseline="30000" dirty="0"/>
              <a:t>N-r</a:t>
            </a:r>
          </a:p>
          <a:p>
            <a:endParaRPr lang="en-US" sz="2500" dirty="0" smtClean="0"/>
          </a:p>
          <a:p>
            <a:r>
              <a:rPr lang="el-GR" sz="2500" u="sng" dirty="0" smtClean="0"/>
              <a:t>θ</a:t>
            </a:r>
            <a:r>
              <a:rPr lang="en-US" sz="2500" u="sng" baseline="30000" dirty="0" smtClean="0"/>
              <a:t>1</a:t>
            </a:r>
            <a:r>
              <a:rPr lang="en-US" sz="2500" u="sng" dirty="0" smtClean="0"/>
              <a:t>(1-</a:t>
            </a:r>
            <a:r>
              <a:rPr lang="el-GR" sz="2500" u="sng" dirty="0" smtClean="0"/>
              <a:t> </a:t>
            </a:r>
            <a:r>
              <a:rPr lang="el-GR" sz="2500" u="sng" dirty="0"/>
              <a:t>θ</a:t>
            </a:r>
            <a:r>
              <a:rPr lang="en-US" sz="2500" u="sng" dirty="0" smtClean="0"/>
              <a:t>)</a:t>
            </a:r>
            <a:r>
              <a:rPr lang="en-US" sz="2500" u="sng" baseline="30000" dirty="0" smtClean="0"/>
              <a:t>7</a:t>
            </a:r>
            <a:endParaRPr lang="en-US" sz="2500" u="sng" baseline="30000" dirty="0"/>
          </a:p>
          <a:p>
            <a:r>
              <a:rPr lang="en-US" sz="2500" dirty="0"/>
              <a:t>(</a:t>
            </a:r>
            <a:r>
              <a:rPr lang="en-US" sz="2500" dirty="0" smtClean="0"/>
              <a:t>1/2)</a:t>
            </a:r>
            <a:r>
              <a:rPr lang="en-US" sz="2500" baseline="30000" dirty="0" smtClean="0"/>
              <a:t>1</a:t>
            </a:r>
            <a:r>
              <a:rPr lang="en-US" sz="2500" dirty="0" smtClean="0"/>
              <a:t>(1/2)</a:t>
            </a:r>
            <a:r>
              <a:rPr lang="en-US" sz="2500" baseline="30000" dirty="0" smtClean="0"/>
              <a:t>7</a:t>
            </a:r>
          </a:p>
          <a:p>
            <a:endParaRPr lang="en-US" sz="2500" dirty="0" smtClean="0"/>
          </a:p>
          <a:p>
            <a:r>
              <a:rPr lang="en-US" sz="2500" dirty="0" smtClean="0"/>
              <a:t>You calculate it for different </a:t>
            </a:r>
            <a:r>
              <a:rPr lang="el-GR" sz="2500" dirty="0" smtClean="0"/>
              <a:t>θ</a:t>
            </a:r>
            <a:r>
              <a:rPr lang="en-US" sz="2500" dirty="0" smtClean="0"/>
              <a:t>s and you take maximum value as the real </a:t>
            </a:r>
            <a:r>
              <a:rPr lang="el-GR" sz="2500" dirty="0" smtClean="0"/>
              <a:t>θ</a:t>
            </a:r>
            <a:endParaRPr lang="en-US" sz="2500" dirty="0" smtClean="0"/>
          </a:p>
          <a:p>
            <a:endParaRPr lang="en-US" sz="2500" dirty="0"/>
          </a:p>
          <a:p>
            <a:r>
              <a:rPr lang="en-US" sz="2500" dirty="0" smtClean="0"/>
              <a:t>Max LOD obtained at </a:t>
            </a:r>
            <a:r>
              <a:rPr lang="el-GR" sz="2500" dirty="0" smtClean="0"/>
              <a:t>θ</a:t>
            </a:r>
            <a:r>
              <a:rPr lang="en-US" sz="2500" dirty="0" smtClean="0"/>
              <a:t>=0.125</a:t>
            </a:r>
          </a:p>
          <a:p>
            <a:endParaRPr lang="en-US" sz="2500" dirty="0"/>
          </a:p>
          <a:p>
            <a:r>
              <a:rPr lang="en-US" sz="2500" u="sng" dirty="0" smtClean="0"/>
              <a:t>0.125</a:t>
            </a:r>
            <a:r>
              <a:rPr lang="en-US" sz="2500" u="sng" baseline="30000" dirty="0" smtClean="0"/>
              <a:t>1</a:t>
            </a:r>
            <a:r>
              <a:rPr lang="en-US" sz="2500" u="sng" dirty="0" smtClean="0"/>
              <a:t>*0.875</a:t>
            </a:r>
            <a:r>
              <a:rPr lang="en-US" sz="2500" u="sng" baseline="30000" dirty="0" smtClean="0"/>
              <a:t>7</a:t>
            </a:r>
            <a:r>
              <a:rPr lang="en-US" sz="2500" dirty="0" smtClean="0"/>
              <a:t>  =  12.6</a:t>
            </a:r>
            <a:endParaRPr lang="en-US" sz="2500" baseline="30000" dirty="0" smtClean="0"/>
          </a:p>
          <a:p>
            <a:r>
              <a:rPr lang="en-US" sz="2500" dirty="0" smtClean="0"/>
              <a:t>0.5</a:t>
            </a:r>
            <a:r>
              <a:rPr lang="en-US" sz="2500" baseline="30000" dirty="0" smtClean="0"/>
              <a:t>1</a:t>
            </a:r>
            <a:r>
              <a:rPr lang="en-US" sz="2500" dirty="0" smtClean="0"/>
              <a:t>*0.5</a:t>
            </a:r>
            <a:r>
              <a:rPr lang="en-US" sz="2500" baseline="30000" dirty="0" smtClean="0"/>
              <a:t>7</a:t>
            </a:r>
          </a:p>
          <a:p>
            <a:endParaRPr lang="en-US" sz="2500" dirty="0"/>
          </a:p>
          <a:p>
            <a:r>
              <a:rPr lang="en-US" sz="2500" dirty="0" smtClean="0"/>
              <a:t>LOD=1.1</a:t>
            </a:r>
            <a:endParaRPr lang="en-US" sz="2500" dirty="0"/>
          </a:p>
        </p:txBody>
      </p:sp>
      <p:sp>
        <p:nvSpPr>
          <p:cNvPr id="8" name="TextBox 7"/>
          <p:cNvSpPr txBox="1"/>
          <p:nvPr/>
        </p:nvSpPr>
        <p:spPr>
          <a:xfrm>
            <a:off x="108099" y="3505200"/>
            <a:ext cx="882502" cy="215444"/>
          </a:xfrm>
          <a:prstGeom prst="rect">
            <a:avLst/>
          </a:prstGeom>
          <a:solidFill>
            <a:schemeClr val="bg1"/>
          </a:solidFill>
          <a:ln>
            <a:noFill/>
          </a:ln>
        </p:spPr>
        <p:txBody>
          <a:bodyPr wrap="square" lIns="0" tIns="0" rIns="0" bIns="0" rtlCol="0">
            <a:spAutoFit/>
          </a:bodyPr>
          <a:lstStyle/>
          <a:p>
            <a:r>
              <a:rPr lang="en-US" sz="1400" b="1" dirty="0" smtClean="0">
                <a:solidFill>
                  <a:srgbClr val="0070C0"/>
                </a:solidFill>
              </a:rPr>
              <a:t>Figure 11-6</a:t>
            </a:r>
            <a:endParaRPr lang="en-US" sz="1400" b="1" dirty="0">
              <a:solidFill>
                <a:srgbClr val="0070C0"/>
              </a:solidFill>
            </a:endParaRPr>
          </a:p>
        </p:txBody>
      </p:sp>
    </p:spTree>
    <p:extLst>
      <p:ext uri="{BB962C8B-B14F-4D97-AF65-F5344CB8AC3E}">
        <p14:creationId xmlns:p14="http://schemas.microsoft.com/office/powerpoint/2010/main" val="38349036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19</a:t>
            </a:fld>
            <a:endParaRPr lang="en-US"/>
          </a:p>
        </p:txBody>
      </p:sp>
      <p:sp>
        <p:nvSpPr>
          <p:cNvPr id="4" name="TextBox 3"/>
          <p:cNvSpPr txBox="1"/>
          <p:nvPr/>
        </p:nvSpPr>
        <p:spPr>
          <a:xfrm>
            <a:off x="228600" y="228600"/>
            <a:ext cx="8763000" cy="3170099"/>
          </a:xfrm>
          <a:prstGeom prst="rect">
            <a:avLst/>
          </a:prstGeom>
          <a:noFill/>
        </p:spPr>
        <p:txBody>
          <a:bodyPr wrap="square" rtlCol="0">
            <a:spAutoFit/>
          </a:bodyPr>
          <a:lstStyle/>
          <a:p>
            <a:r>
              <a:rPr lang="en-US" sz="2500" dirty="0" smtClean="0"/>
              <a:t>A LOD </a:t>
            </a:r>
            <a:r>
              <a:rPr lang="en-US" sz="2500" dirty="0"/>
              <a:t>score of +3 or greater (equivalent to greater </a:t>
            </a:r>
            <a:r>
              <a:rPr lang="en-US" sz="2500" dirty="0" smtClean="0"/>
              <a:t>than 1000 </a:t>
            </a:r>
            <a:r>
              <a:rPr lang="en-US" sz="2500" dirty="0"/>
              <a:t>: 1 odds in favor of linkage) is considered firm </a:t>
            </a:r>
            <a:r>
              <a:rPr lang="en-US" sz="2500" dirty="0" smtClean="0"/>
              <a:t>evidence that </a:t>
            </a:r>
            <a:r>
              <a:rPr lang="en-US" sz="2500" dirty="0"/>
              <a:t>two loci are linked—that is, that </a:t>
            </a:r>
            <a:r>
              <a:rPr lang="en-US" sz="2500" dirty="0" err="1"/>
              <a:t>θ</a:t>
            </a:r>
            <a:r>
              <a:rPr lang="en-US" sz="2500" baseline="-25000" dirty="0" err="1"/>
              <a:t>max</a:t>
            </a:r>
            <a:r>
              <a:rPr lang="en-US" sz="2500" dirty="0"/>
              <a:t> is </a:t>
            </a:r>
            <a:r>
              <a:rPr lang="en-US" sz="2500" dirty="0" smtClean="0"/>
              <a:t>statistically significantly </a:t>
            </a:r>
            <a:r>
              <a:rPr lang="en-US" sz="2500" dirty="0"/>
              <a:t>different from </a:t>
            </a:r>
            <a:r>
              <a:rPr lang="en-US" sz="2500" dirty="0" smtClean="0"/>
              <a:t>0.5</a:t>
            </a:r>
          </a:p>
          <a:p>
            <a:endParaRPr lang="en-US" sz="2500" dirty="0" smtClean="0"/>
          </a:p>
          <a:p>
            <a:endParaRPr lang="en-US" sz="2500" dirty="0"/>
          </a:p>
          <a:p>
            <a:endParaRPr lang="en-US" sz="2500" dirty="0" smtClean="0"/>
          </a:p>
          <a:p>
            <a:pPr algn="ctr"/>
            <a:r>
              <a:rPr lang="en-US" sz="2500" b="1" dirty="0" smtClean="0"/>
              <a:t>Combining LOD scores across families</a:t>
            </a:r>
            <a:endParaRPr lang="en-US" sz="2500" b="1"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497" t="48507" r="8009" b="25747"/>
          <a:stretch/>
        </p:blipFill>
        <p:spPr bwMode="auto">
          <a:xfrm>
            <a:off x="0" y="3658737"/>
            <a:ext cx="9144000" cy="1883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219200" y="4495800"/>
            <a:ext cx="381000" cy="564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72200" y="4267200"/>
            <a:ext cx="381000" cy="2354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57600" y="4953000"/>
            <a:ext cx="381000" cy="2140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6075" y="3698088"/>
            <a:ext cx="715926" cy="188112"/>
          </a:xfrm>
          <a:prstGeom prst="rect">
            <a:avLst/>
          </a:prstGeom>
          <a:solidFill>
            <a:schemeClr val="bg1"/>
          </a:solidFill>
          <a:ln>
            <a:noFill/>
          </a:ln>
        </p:spPr>
        <p:txBody>
          <a:bodyPr wrap="square" lIns="0" tIns="0" rIns="0" bIns="0" rtlCol="0">
            <a:spAutoFit/>
          </a:bodyPr>
          <a:lstStyle/>
          <a:p>
            <a:r>
              <a:rPr lang="en-US" sz="1200" b="1" dirty="0" smtClean="0">
                <a:latin typeface="Calibri" panose="020F0502020204030204" pitchFamily="34" charset="0"/>
                <a:cs typeface="Calibri" panose="020F0502020204030204" pitchFamily="34" charset="0"/>
              </a:rPr>
              <a:t>TABLE 11-1</a:t>
            </a:r>
            <a:endParaRPr 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687480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2</a:t>
            </a:fld>
            <a:endParaRPr lang="en-US"/>
          </a:p>
        </p:txBody>
      </p:sp>
      <p:sp>
        <p:nvSpPr>
          <p:cNvPr id="4" name="TextBox 3"/>
          <p:cNvSpPr txBox="1"/>
          <p:nvPr/>
        </p:nvSpPr>
        <p:spPr>
          <a:xfrm>
            <a:off x="228600" y="304800"/>
            <a:ext cx="8763000" cy="4708981"/>
          </a:xfrm>
          <a:prstGeom prst="rect">
            <a:avLst/>
          </a:prstGeom>
          <a:noFill/>
        </p:spPr>
        <p:txBody>
          <a:bodyPr wrap="square" rtlCol="0">
            <a:spAutoFit/>
          </a:bodyPr>
          <a:lstStyle/>
          <a:p>
            <a:r>
              <a:rPr lang="en-US" sz="3000" b="1" dirty="0" smtClean="0"/>
              <a:t>Approaches for identifying genes/variants causing disease:</a:t>
            </a:r>
          </a:p>
          <a:p>
            <a:endParaRPr lang="en-US" sz="3000" dirty="0" smtClean="0"/>
          </a:p>
          <a:p>
            <a:pPr marL="457200" indent="-457200">
              <a:buFont typeface="Arial" panose="020B0604020202020204" pitchFamily="34" charset="0"/>
              <a:buChar char="•"/>
            </a:pPr>
            <a:r>
              <a:rPr lang="en-US" sz="3000" b="1" dirty="0" smtClean="0"/>
              <a:t>Linkage analysis: </a:t>
            </a:r>
            <a:r>
              <a:rPr lang="en-US" sz="3000" dirty="0" smtClean="0"/>
              <a:t>tests for coinheritance of disease with a particular genomic region or variant</a:t>
            </a:r>
          </a:p>
          <a:p>
            <a:pPr marL="457200" indent="-457200">
              <a:buFont typeface="Arial" panose="020B0604020202020204" pitchFamily="34" charset="0"/>
              <a:buChar char="•"/>
            </a:pPr>
            <a:r>
              <a:rPr lang="en-US" sz="3000" b="1" dirty="0" smtClean="0"/>
              <a:t>Association analysis: </a:t>
            </a:r>
            <a:r>
              <a:rPr lang="en-US" sz="3000" dirty="0" smtClean="0"/>
              <a:t>tests for increased frequency of a particular allele in affected individuals as compared to controls</a:t>
            </a:r>
          </a:p>
          <a:p>
            <a:pPr marL="457200" indent="-457200">
              <a:buFont typeface="Arial" panose="020B0604020202020204" pitchFamily="34" charset="0"/>
              <a:buChar char="•"/>
            </a:pPr>
            <a:r>
              <a:rPr lang="en-US" sz="3000" b="1" dirty="0" smtClean="0"/>
              <a:t>Genome sequencing: </a:t>
            </a:r>
            <a:r>
              <a:rPr lang="en-US" sz="3000" dirty="0" smtClean="0"/>
              <a:t>tests sequences of whole genome of patient and parents</a:t>
            </a:r>
            <a:endParaRPr lang="en-US" sz="3000" dirty="0"/>
          </a:p>
        </p:txBody>
      </p:sp>
    </p:spTree>
    <p:extLst>
      <p:ext uri="{BB962C8B-B14F-4D97-AF65-F5344CB8AC3E}">
        <p14:creationId xmlns:p14="http://schemas.microsoft.com/office/powerpoint/2010/main" val="2333833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20</a:t>
            </a:fld>
            <a:endParaRPr lang="en-US"/>
          </a:p>
        </p:txBody>
      </p:sp>
      <p:pic>
        <p:nvPicPr>
          <p:cNvPr id="4" name="Picture 3"/>
          <p:cNvPicPr>
            <a:picLocks noChangeAspect="1"/>
          </p:cNvPicPr>
          <p:nvPr/>
        </p:nvPicPr>
        <p:blipFill rotWithShape="1">
          <a:blip r:embed="rId2"/>
          <a:srcRect l="42500" t="29687" r="7500" b="40625"/>
          <a:stretch/>
        </p:blipFill>
        <p:spPr>
          <a:xfrm>
            <a:off x="1143000" y="762000"/>
            <a:ext cx="6096000" cy="2895600"/>
          </a:xfrm>
          <a:prstGeom prst="rect">
            <a:avLst/>
          </a:prstGeom>
        </p:spPr>
      </p:pic>
      <p:sp>
        <p:nvSpPr>
          <p:cNvPr id="7" name="TextBox 6"/>
          <p:cNvSpPr txBox="1"/>
          <p:nvPr/>
        </p:nvSpPr>
        <p:spPr>
          <a:xfrm>
            <a:off x="1752600" y="152400"/>
            <a:ext cx="5620602" cy="477054"/>
          </a:xfrm>
          <a:prstGeom prst="rect">
            <a:avLst/>
          </a:prstGeom>
          <a:noFill/>
        </p:spPr>
        <p:txBody>
          <a:bodyPr wrap="square" rtlCol="0">
            <a:spAutoFit/>
          </a:bodyPr>
          <a:lstStyle/>
          <a:p>
            <a:r>
              <a:rPr lang="en-US" sz="2500" b="1" dirty="0" smtClean="0"/>
              <a:t>Phase unknown</a:t>
            </a:r>
            <a:r>
              <a:rPr lang="en-US" sz="2500" dirty="0" smtClean="0"/>
              <a:t>		</a:t>
            </a:r>
            <a:r>
              <a:rPr lang="en-US" sz="2500" b="1" dirty="0" smtClean="0"/>
              <a:t>Phase known</a:t>
            </a:r>
            <a:endParaRPr lang="en-US" sz="2500" b="1" dirty="0"/>
          </a:p>
        </p:txBody>
      </p:sp>
      <p:sp>
        <p:nvSpPr>
          <p:cNvPr id="8" name="TextBox 7"/>
          <p:cNvSpPr txBox="1"/>
          <p:nvPr/>
        </p:nvSpPr>
        <p:spPr>
          <a:xfrm>
            <a:off x="837063" y="4114800"/>
            <a:ext cx="8077200" cy="2400657"/>
          </a:xfrm>
          <a:prstGeom prst="rect">
            <a:avLst/>
          </a:prstGeom>
          <a:noFill/>
        </p:spPr>
        <p:txBody>
          <a:bodyPr wrap="square" rtlCol="0">
            <a:spAutoFit/>
          </a:bodyPr>
          <a:lstStyle/>
          <a:p>
            <a:r>
              <a:rPr lang="en-US" sz="2500" u="sng" dirty="0" smtClean="0"/>
              <a:t>½(θ)</a:t>
            </a:r>
            <a:r>
              <a:rPr lang="en-US" sz="2500" u="sng" baseline="30000" dirty="0" smtClean="0"/>
              <a:t>0</a:t>
            </a:r>
            <a:r>
              <a:rPr lang="en-US" sz="2500" u="sng" dirty="0" smtClean="0"/>
              <a:t>(1-θ)</a:t>
            </a:r>
            <a:r>
              <a:rPr lang="en-US" sz="2500" u="sng" baseline="30000" dirty="0" smtClean="0"/>
              <a:t>3</a:t>
            </a:r>
            <a:r>
              <a:rPr lang="en-US" sz="2500" u="sng" dirty="0" smtClean="0"/>
              <a:t>+½(θ)</a:t>
            </a:r>
            <a:r>
              <a:rPr lang="en-US" sz="2500" u="sng" baseline="30000" dirty="0" smtClean="0"/>
              <a:t>3</a:t>
            </a:r>
            <a:r>
              <a:rPr lang="en-US" sz="2500" u="sng" dirty="0" smtClean="0"/>
              <a:t>(1-θ)</a:t>
            </a:r>
            <a:r>
              <a:rPr lang="en-US" sz="2500" u="sng" baseline="30000" dirty="0" smtClean="0"/>
              <a:t>0 </a:t>
            </a:r>
            <a:r>
              <a:rPr lang="en-US" sz="2500" dirty="0" smtClean="0"/>
              <a:t>			</a:t>
            </a:r>
            <a:r>
              <a:rPr lang="en-US" sz="2500" u="sng" dirty="0" smtClean="0"/>
              <a:t>(</a:t>
            </a:r>
            <a:r>
              <a:rPr lang="en-US" sz="2500" u="sng" dirty="0"/>
              <a:t>θ)</a:t>
            </a:r>
            <a:r>
              <a:rPr lang="en-US" sz="2500" u="sng" baseline="30000" dirty="0"/>
              <a:t>0</a:t>
            </a:r>
            <a:r>
              <a:rPr lang="en-US" sz="2500" u="sng" dirty="0"/>
              <a:t>(1-θ)</a:t>
            </a:r>
            <a:r>
              <a:rPr lang="en-US" sz="2500" u="sng" baseline="30000" dirty="0"/>
              <a:t>3</a:t>
            </a:r>
            <a:endParaRPr lang="en-US" sz="2500" baseline="30000" dirty="0" smtClean="0"/>
          </a:p>
          <a:p>
            <a:r>
              <a:rPr lang="en-US" sz="2500" dirty="0"/>
              <a:t>	</a:t>
            </a:r>
            <a:r>
              <a:rPr lang="en-US" sz="2500" dirty="0" smtClean="0"/>
              <a:t>     1/8				                 1/8</a:t>
            </a:r>
          </a:p>
          <a:p>
            <a:endParaRPr lang="en-US" sz="2500" dirty="0" smtClean="0"/>
          </a:p>
          <a:p>
            <a:r>
              <a:rPr lang="en-US" sz="2500" dirty="0" smtClean="0"/>
              <a:t>     </a:t>
            </a:r>
            <a:r>
              <a:rPr lang="en-US" sz="2500" dirty="0" err="1" smtClean="0"/>
              <a:t>Z</a:t>
            </a:r>
            <a:r>
              <a:rPr lang="en-US" sz="2500" baseline="-25000" dirty="0" err="1" smtClean="0"/>
              <a:t>max</a:t>
            </a:r>
            <a:r>
              <a:rPr lang="en-US" sz="2500" dirty="0" smtClean="0"/>
              <a:t>=0.6 at </a:t>
            </a:r>
            <a:r>
              <a:rPr lang="en-US" sz="2500" dirty="0" err="1" smtClean="0"/>
              <a:t>θ</a:t>
            </a:r>
            <a:r>
              <a:rPr lang="en-US" sz="2500" baseline="-25000" dirty="0" err="1" smtClean="0"/>
              <a:t>max</a:t>
            </a:r>
            <a:r>
              <a:rPr lang="en-US" sz="2500" dirty="0" smtClean="0"/>
              <a:t>=0		     	      </a:t>
            </a:r>
            <a:r>
              <a:rPr lang="en-US" sz="2500" dirty="0" err="1" smtClean="0"/>
              <a:t>Z</a:t>
            </a:r>
            <a:r>
              <a:rPr lang="en-US" sz="2500" baseline="-25000" dirty="0" err="1" smtClean="0"/>
              <a:t>max</a:t>
            </a:r>
            <a:r>
              <a:rPr lang="en-US" sz="2500" dirty="0" smtClean="0"/>
              <a:t>=0.9 </a:t>
            </a:r>
            <a:r>
              <a:rPr lang="en-US" sz="2500" dirty="0"/>
              <a:t>at </a:t>
            </a:r>
            <a:r>
              <a:rPr lang="en-US" sz="2500" dirty="0" err="1" smtClean="0"/>
              <a:t>θ</a:t>
            </a:r>
            <a:r>
              <a:rPr lang="en-US" sz="2500" baseline="-25000" dirty="0" err="1" smtClean="0"/>
              <a:t>max</a:t>
            </a:r>
            <a:r>
              <a:rPr lang="en-US" sz="2500" dirty="0" smtClean="0"/>
              <a:t>=0</a:t>
            </a:r>
          </a:p>
          <a:p>
            <a:endParaRPr lang="en-US" sz="2500" dirty="0"/>
          </a:p>
          <a:p>
            <a:r>
              <a:rPr lang="en-US" sz="2500" dirty="0" smtClean="0"/>
              <a:t>Knowing the phase increases the power to test for linkage </a:t>
            </a:r>
            <a:endParaRPr lang="en-US" sz="2500" dirty="0"/>
          </a:p>
        </p:txBody>
      </p:sp>
    </p:spTree>
    <p:extLst>
      <p:ext uri="{BB962C8B-B14F-4D97-AF65-F5344CB8AC3E}">
        <p14:creationId xmlns:p14="http://schemas.microsoft.com/office/powerpoint/2010/main" val="15930812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21</a:t>
            </a:fld>
            <a:endParaRPr lang="en-US"/>
          </a:p>
        </p:txBody>
      </p:sp>
      <p:sp>
        <p:nvSpPr>
          <p:cNvPr id="4" name="TextBox 3"/>
          <p:cNvSpPr txBox="1"/>
          <p:nvPr/>
        </p:nvSpPr>
        <p:spPr>
          <a:xfrm>
            <a:off x="228600" y="152400"/>
            <a:ext cx="8763000" cy="3862596"/>
          </a:xfrm>
          <a:prstGeom prst="rect">
            <a:avLst/>
          </a:prstGeom>
          <a:noFill/>
        </p:spPr>
        <p:txBody>
          <a:bodyPr wrap="square" rtlCol="0">
            <a:spAutoFit/>
          </a:bodyPr>
          <a:lstStyle/>
          <a:p>
            <a:r>
              <a:rPr lang="en-US" sz="3000" dirty="0" smtClean="0"/>
              <a:t>Gene Finding in a Common Mendelian Disorder by Linkage Mapping</a:t>
            </a:r>
            <a:r>
              <a:rPr lang="en-US" sz="3000" dirty="0"/>
              <a:t>:</a:t>
            </a:r>
            <a:r>
              <a:rPr lang="en-US" sz="3000" dirty="0" smtClean="0"/>
              <a:t> Cystic Fibrosis (CF)</a:t>
            </a:r>
          </a:p>
          <a:p>
            <a:endParaRPr lang="en-US" sz="2500" b="1" dirty="0" smtClean="0"/>
          </a:p>
          <a:p>
            <a:pPr marL="342900" indent="-342900">
              <a:spcBef>
                <a:spcPts val="600"/>
              </a:spcBef>
              <a:spcAft>
                <a:spcPts val="600"/>
              </a:spcAft>
              <a:buFont typeface="Wingdings" panose="05000000000000000000" pitchFamily="2" charset="2"/>
              <a:buChar char="§"/>
            </a:pPr>
            <a:r>
              <a:rPr lang="en-US" sz="2500" dirty="0" smtClean="0"/>
              <a:t>50 CF families were analyzed for linkage: 500-kb region on the long arm of chromosome 7 </a:t>
            </a:r>
          </a:p>
          <a:p>
            <a:pPr marL="342900" indent="-342900">
              <a:spcBef>
                <a:spcPts val="600"/>
              </a:spcBef>
              <a:spcAft>
                <a:spcPts val="600"/>
              </a:spcAft>
              <a:buFont typeface="Wingdings" panose="05000000000000000000" pitchFamily="2" charset="2"/>
              <a:buChar char="§"/>
            </a:pPr>
            <a:r>
              <a:rPr lang="en-US" sz="2500" dirty="0" smtClean="0"/>
              <a:t>Significant LD between disease locus and a particular haplotype</a:t>
            </a:r>
          </a:p>
          <a:p>
            <a:pPr marL="342900" indent="-342900">
              <a:spcBef>
                <a:spcPts val="600"/>
              </a:spcBef>
              <a:spcAft>
                <a:spcPts val="600"/>
              </a:spcAft>
              <a:buFont typeface="Wingdings" panose="05000000000000000000" pitchFamily="2" charset="2"/>
              <a:buChar char="§"/>
            </a:pPr>
            <a:r>
              <a:rPr lang="en-US" sz="2500" dirty="0" smtClean="0"/>
              <a:t>Isolation of gene (</a:t>
            </a:r>
            <a:r>
              <a:rPr lang="en-US" sz="2500" dirty="0" smtClean="0">
                <a:solidFill>
                  <a:srgbClr val="0070C0"/>
                </a:solidFill>
              </a:rPr>
              <a:t>CFTR</a:t>
            </a:r>
            <a:r>
              <a:rPr lang="en-US" sz="2500" dirty="0" smtClean="0"/>
              <a:t>) in 1989</a:t>
            </a:r>
          </a:p>
          <a:p>
            <a:pPr marL="342900" indent="-342900">
              <a:spcBef>
                <a:spcPts val="600"/>
              </a:spcBef>
              <a:spcAft>
                <a:spcPts val="600"/>
              </a:spcAft>
              <a:buFont typeface="Wingdings" panose="05000000000000000000" pitchFamily="2" charset="2"/>
              <a:buChar char="§"/>
            </a:pPr>
            <a:r>
              <a:rPr lang="en-US" sz="2500" dirty="0" smtClean="0">
                <a:solidFill>
                  <a:srgbClr val="0070C0"/>
                </a:solidFill>
              </a:rPr>
              <a:t>ΔF508</a:t>
            </a:r>
            <a:r>
              <a:rPr lang="en-US" sz="2500" dirty="0" smtClean="0"/>
              <a:t> in 70% of all mutant CF alleles in northern Europeans</a:t>
            </a:r>
          </a:p>
        </p:txBody>
      </p:sp>
    </p:spTree>
    <p:extLst>
      <p:ext uri="{BB962C8B-B14F-4D97-AF65-F5344CB8AC3E}">
        <p14:creationId xmlns:p14="http://schemas.microsoft.com/office/powerpoint/2010/main" val="14322346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22</a:t>
            </a:fld>
            <a:endParaRPr lang="en-US"/>
          </a:p>
        </p:txBody>
      </p:sp>
      <p:sp>
        <p:nvSpPr>
          <p:cNvPr id="5" name="TextBox 4"/>
          <p:cNvSpPr txBox="1"/>
          <p:nvPr/>
        </p:nvSpPr>
        <p:spPr>
          <a:xfrm>
            <a:off x="228600" y="152400"/>
            <a:ext cx="8763000" cy="4785926"/>
          </a:xfrm>
          <a:prstGeom prst="rect">
            <a:avLst/>
          </a:prstGeom>
          <a:noFill/>
        </p:spPr>
        <p:txBody>
          <a:bodyPr wrap="square" rtlCol="0">
            <a:spAutoFit/>
          </a:bodyPr>
          <a:lstStyle/>
          <a:p>
            <a:r>
              <a:rPr lang="en-US" sz="3000" b="1" dirty="0" smtClean="0"/>
              <a:t>Mapping human disease genes by association</a:t>
            </a:r>
          </a:p>
          <a:p>
            <a:endParaRPr lang="en-US" sz="2500" dirty="0"/>
          </a:p>
          <a:p>
            <a:r>
              <a:rPr lang="en-US" sz="2500" b="1" dirty="0" smtClean="0"/>
              <a:t>Disease association</a:t>
            </a:r>
            <a:r>
              <a:rPr lang="en-US" sz="2500" dirty="0" smtClean="0"/>
              <a:t>: </a:t>
            </a:r>
            <a:r>
              <a:rPr lang="en-US" sz="2500" dirty="0"/>
              <a:t>increased or decreased frequency of a particular allele in affected individuals, compared to that in unaffected individuals</a:t>
            </a:r>
            <a:endParaRPr lang="en-US" sz="2500" dirty="0" smtClean="0"/>
          </a:p>
          <a:p>
            <a:endParaRPr lang="en-US" sz="2500" dirty="0"/>
          </a:p>
          <a:p>
            <a:r>
              <a:rPr lang="en-US" sz="2500" dirty="0" smtClean="0"/>
              <a:t>Two study designs:</a:t>
            </a:r>
          </a:p>
          <a:p>
            <a:pPr marL="342900" indent="-342900">
              <a:buFont typeface="Arial" panose="020B0604020202020204" pitchFamily="34" charset="0"/>
              <a:buChar char="•"/>
            </a:pPr>
            <a:r>
              <a:rPr lang="en-US" sz="2500" dirty="0" smtClean="0"/>
              <a:t>Case-control studies</a:t>
            </a:r>
          </a:p>
          <a:p>
            <a:pPr marL="342900" indent="-342900">
              <a:buFont typeface="Arial" panose="020B0604020202020204" pitchFamily="34" charset="0"/>
              <a:buChar char="•"/>
            </a:pPr>
            <a:r>
              <a:rPr lang="en-US" sz="2500" dirty="0" smtClean="0"/>
              <a:t>Cross-sectional or cohort studies</a:t>
            </a:r>
          </a:p>
          <a:p>
            <a:pPr lvl="1"/>
            <a:r>
              <a:rPr lang="en-US" sz="2000" dirty="0" smtClean="0"/>
              <a:t>	A cross-sectional involves a single time point, a cohort study takes place 	over time</a:t>
            </a:r>
          </a:p>
          <a:p>
            <a:endParaRPr lang="en-US" sz="2500" dirty="0"/>
          </a:p>
        </p:txBody>
      </p:sp>
    </p:spTree>
    <p:extLst>
      <p:ext uri="{BB962C8B-B14F-4D97-AF65-F5344CB8AC3E}">
        <p14:creationId xmlns:p14="http://schemas.microsoft.com/office/powerpoint/2010/main" val="32607287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23</a:t>
            </a:fld>
            <a:endParaRPr lang="en-US"/>
          </a:p>
        </p:txBody>
      </p:sp>
      <p:sp>
        <p:nvSpPr>
          <p:cNvPr id="4" name="TextBox 3"/>
          <p:cNvSpPr txBox="1"/>
          <p:nvPr/>
        </p:nvSpPr>
        <p:spPr>
          <a:xfrm>
            <a:off x="228600" y="152400"/>
            <a:ext cx="8763000" cy="4401205"/>
          </a:xfrm>
          <a:prstGeom prst="rect">
            <a:avLst/>
          </a:prstGeom>
          <a:noFill/>
        </p:spPr>
        <p:txBody>
          <a:bodyPr wrap="square" rtlCol="0">
            <a:spAutoFit/>
          </a:bodyPr>
          <a:lstStyle/>
          <a:p>
            <a:r>
              <a:rPr lang="en-US" sz="3000" b="1" dirty="0" smtClean="0"/>
              <a:t>Odds ratios </a:t>
            </a:r>
            <a:r>
              <a:rPr lang="en-US" sz="3000" dirty="0" smtClean="0"/>
              <a:t>and relative risks</a:t>
            </a:r>
          </a:p>
          <a:p>
            <a:endParaRPr lang="en-US" sz="2500" dirty="0"/>
          </a:p>
          <a:p>
            <a:r>
              <a:rPr lang="en-US" sz="2500" dirty="0" smtClean="0"/>
              <a:t>In case-control study, association between disease and genotype is calculated by </a:t>
            </a:r>
            <a:r>
              <a:rPr lang="en-US" sz="2500" b="1" dirty="0" smtClean="0"/>
              <a:t>odds ratio (OR)</a:t>
            </a:r>
            <a:r>
              <a:rPr lang="en-US" sz="2500" dirty="0" smtClean="0"/>
              <a:t>:</a:t>
            </a:r>
          </a:p>
          <a:p>
            <a:endParaRPr lang="en-US" sz="2500" dirty="0"/>
          </a:p>
          <a:p>
            <a:endParaRPr lang="en-US" sz="2500" dirty="0" smtClean="0"/>
          </a:p>
          <a:p>
            <a:endParaRPr lang="en-US" sz="2500" dirty="0"/>
          </a:p>
          <a:p>
            <a:endParaRPr lang="en-US" sz="2500" dirty="0" smtClean="0"/>
          </a:p>
          <a:p>
            <a:endParaRPr lang="en-US" sz="2500" dirty="0"/>
          </a:p>
          <a:p>
            <a:r>
              <a:rPr lang="en-US" sz="2500" dirty="0" smtClean="0"/>
              <a:t>OR=	</a:t>
            </a:r>
            <a:r>
              <a:rPr lang="en-US" sz="2500" u="sng" dirty="0" smtClean="0"/>
              <a:t>odds of an allele carrier developing disease</a:t>
            </a:r>
            <a:r>
              <a:rPr lang="en-US" sz="2500" dirty="0" smtClean="0"/>
              <a:t> = </a:t>
            </a:r>
            <a:r>
              <a:rPr lang="en-US" sz="2500" u="sng" dirty="0" smtClean="0"/>
              <a:t>a/b</a:t>
            </a:r>
            <a:r>
              <a:rPr lang="en-US" sz="2500" dirty="0" smtClean="0"/>
              <a:t> = </a:t>
            </a:r>
            <a:r>
              <a:rPr lang="en-US" sz="2500" u="sng" dirty="0" smtClean="0"/>
              <a:t>ad</a:t>
            </a:r>
          </a:p>
          <a:p>
            <a:r>
              <a:rPr lang="en-US" sz="2500" dirty="0" smtClean="0"/>
              <a:t>	odds of a noncarrier developing disease          c/d     </a:t>
            </a:r>
            <a:r>
              <a:rPr lang="en-US" sz="2500" dirty="0" err="1" smtClean="0"/>
              <a:t>bc</a:t>
            </a:r>
            <a:endParaRPr lang="en-US" sz="2500" dirty="0" smtClean="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407" t="45246" r="47037" b="34964"/>
          <a:stretch/>
        </p:blipFill>
        <p:spPr bwMode="auto">
          <a:xfrm>
            <a:off x="1455167" y="1828800"/>
            <a:ext cx="5406887" cy="1447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9910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24</a:t>
            </a:fld>
            <a:endParaRPr lang="en-US"/>
          </a:p>
        </p:txBody>
      </p:sp>
      <p:sp>
        <p:nvSpPr>
          <p:cNvPr id="4" name="TextBox 3"/>
          <p:cNvSpPr txBox="1"/>
          <p:nvPr/>
        </p:nvSpPr>
        <p:spPr>
          <a:xfrm>
            <a:off x="228600" y="152400"/>
            <a:ext cx="8763000" cy="5170646"/>
          </a:xfrm>
          <a:prstGeom prst="rect">
            <a:avLst/>
          </a:prstGeom>
          <a:noFill/>
        </p:spPr>
        <p:txBody>
          <a:bodyPr wrap="square" rtlCol="0">
            <a:spAutoFit/>
          </a:bodyPr>
          <a:lstStyle/>
          <a:p>
            <a:r>
              <a:rPr lang="en-US" sz="3000" dirty="0" smtClean="0"/>
              <a:t>Odds ratios and </a:t>
            </a:r>
            <a:r>
              <a:rPr lang="en-US" sz="3000" b="1" dirty="0" smtClean="0"/>
              <a:t>relative risks</a:t>
            </a:r>
          </a:p>
          <a:p>
            <a:endParaRPr lang="en-US" sz="2500" dirty="0"/>
          </a:p>
          <a:p>
            <a:r>
              <a:rPr lang="en-US" sz="2500" dirty="0" smtClean="0"/>
              <a:t>In cross-sectional or cohort study, association between disease and genotype is measured by </a:t>
            </a:r>
            <a:r>
              <a:rPr lang="en-US" sz="2500" b="1" dirty="0" smtClean="0"/>
              <a:t>relative risk (RR)</a:t>
            </a:r>
            <a:r>
              <a:rPr lang="en-US" sz="2500" dirty="0" smtClean="0"/>
              <a:t>:</a:t>
            </a:r>
          </a:p>
          <a:p>
            <a:endParaRPr lang="en-US" sz="2500" dirty="0"/>
          </a:p>
          <a:p>
            <a:endParaRPr lang="en-US" sz="2500" dirty="0" smtClean="0"/>
          </a:p>
          <a:p>
            <a:endParaRPr lang="en-US" sz="2500" dirty="0"/>
          </a:p>
          <a:p>
            <a:endParaRPr lang="en-US" sz="2500" dirty="0" smtClean="0"/>
          </a:p>
          <a:p>
            <a:endParaRPr lang="en-US" sz="2500" dirty="0"/>
          </a:p>
          <a:p>
            <a:r>
              <a:rPr lang="en-US" sz="2500" dirty="0" smtClean="0"/>
              <a:t>RR= </a:t>
            </a:r>
            <a:r>
              <a:rPr lang="en-US" sz="2500" u="sng" dirty="0" smtClean="0"/>
              <a:t>proportion of those with disease who carry a particular allele</a:t>
            </a:r>
            <a:endParaRPr lang="en-US" sz="2500" dirty="0"/>
          </a:p>
          <a:p>
            <a:r>
              <a:rPr lang="en-US" sz="2500" dirty="0" smtClean="0"/>
              <a:t>        proportion </a:t>
            </a:r>
            <a:r>
              <a:rPr lang="en-US" sz="2500" dirty="0"/>
              <a:t>of those </a:t>
            </a:r>
            <a:r>
              <a:rPr lang="en-US" sz="2500" dirty="0" smtClean="0"/>
              <a:t>with </a:t>
            </a:r>
            <a:r>
              <a:rPr lang="en-US" sz="2500" dirty="0"/>
              <a:t>disease who </a:t>
            </a:r>
            <a:r>
              <a:rPr lang="en-US" sz="2500" dirty="0" smtClean="0"/>
              <a:t>do not carry that allele</a:t>
            </a:r>
          </a:p>
          <a:p>
            <a:r>
              <a:rPr lang="en-US" sz="2500" dirty="0" smtClean="0"/>
              <a:t>      = </a:t>
            </a:r>
            <a:r>
              <a:rPr lang="en-US" sz="2500" u="sng" dirty="0" smtClean="0"/>
              <a:t>a/(</a:t>
            </a:r>
            <a:r>
              <a:rPr lang="en-US" sz="2500" u="sng" dirty="0" err="1" smtClean="0"/>
              <a:t>a+b</a:t>
            </a:r>
            <a:r>
              <a:rPr lang="en-US" sz="2500" u="sng" dirty="0" smtClean="0"/>
              <a:t>)</a:t>
            </a:r>
          </a:p>
          <a:p>
            <a:r>
              <a:rPr lang="en-US" sz="2500" dirty="0"/>
              <a:t> </a:t>
            </a:r>
            <a:r>
              <a:rPr lang="en-US" sz="2500" dirty="0" smtClean="0"/>
              <a:t>        c/(</a:t>
            </a:r>
            <a:r>
              <a:rPr lang="en-US" sz="2500" dirty="0" err="1" smtClean="0"/>
              <a:t>c+d</a:t>
            </a:r>
            <a:r>
              <a:rPr lang="en-US" sz="2500" dirty="0" smtClean="0"/>
              <a:t>)</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407" t="45246" r="47037" b="34964"/>
          <a:stretch/>
        </p:blipFill>
        <p:spPr bwMode="auto">
          <a:xfrm>
            <a:off x="1455167" y="1828800"/>
            <a:ext cx="5406887" cy="1447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87879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25</a:t>
            </a:fld>
            <a:endParaRPr lang="en-US"/>
          </a:p>
        </p:txBody>
      </p:sp>
      <p:sp>
        <p:nvSpPr>
          <p:cNvPr id="4" name="TextBox 3"/>
          <p:cNvSpPr txBox="1"/>
          <p:nvPr/>
        </p:nvSpPr>
        <p:spPr>
          <a:xfrm>
            <a:off x="152400" y="304800"/>
            <a:ext cx="8915400" cy="4324261"/>
          </a:xfrm>
          <a:prstGeom prst="rect">
            <a:avLst/>
          </a:prstGeom>
          <a:noFill/>
        </p:spPr>
        <p:txBody>
          <a:bodyPr wrap="square" rtlCol="0">
            <a:spAutoFit/>
          </a:bodyPr>
          <a:lstStyle/>
          <a:p>
            <a:r>
              <a:rPr lang="en-US" sz="2500" dirty="0"/>
              <a:t>A common way of expressing </a:t>
            </a:r>
            <a:r>
              <a:rPr lang="en-US" sz="2500" dirty="0" smtClean="0"/>
              <a:t>whether there </a:t>
            </a:r>
            <a:r>
              <a:rPr lang="en-US" sz="2500" dirty="0"/>
              <a:t>is statistical significance to an estimate of OR </a:t>
            </a:r>
            <a:r>
              <a:rPr lang="en-US" sz="2500" dirty="0" err="1" smtClean="0"/>
              <a:t>or</a:t>
            </a:r>
            <a:r>
              <a:rPr lang="en-US" sz="2500" dirty="0" smtClean="0"/>
              <a:t> RR </a:t>
            </a:r>
            <a:r>
              <a:rPr lang="en-US" sz="2500" dirty="0"/>
              <a:t>is to provide a 95% </a:t>
            </a:r>
            <a:r>
              <a:rPr lang="en-US" sz="2500" dirty="0" smtClean="0"/>
              <a:t>confidence interval</a:t>
            </a:r>
          </a:p>
          <a:p>
            <a:endParaRPr lang="en-US" sz="2500" dirty="0"/>
          </a:p>
          <a:p>
            <a:r>
              <a:rPr lang="en-US" sz="2500" dirty="0" smtClean="0"/>
              <a:t>The </a:t>
            </a:r>
            <a:r>
              <a:rPr lang="en-US" sz="2500" b="1" dirty="0"/>
              <a:t>confidence interval </a:t>
            </a:r>
            <a:r>
              <a:rPr lang="en-US" sz="2500" dirty="0"/>
              <a:t>is the range within which </a:t>
            </a:r>
            <a:r>
              <a:rPr lang="en-US" sz="2500" dirty="0" smtClean="0"/>
              <a:t>one would </a:t>
            </a:r>
            <a:r>
              <a:rPr lang="en-US" sz="2500" dirty="0"/>
              <a:t>expect the OR or RR to fall 95% </a:t>
            </a:r>
            <a:r>
              <a:rPr lang="en-US" sz="2500" dirty="0" smtClean="0"/>
              <a:t>of the time </a:t>
            </a:r>
            <a:r>
              <a:rPr lang="en-US" sz="2500" dirty="0"/>
              <a:t>by chance alone in a sample taken from the </a:t>
            </a:r>
            <a:r>
              <a:rPr lang="en-US" sz="2500" dirty="0" smtClean="0"/>
              <a:t>population</a:t>
            </a:r>
          </a:p>
          <a:p>
            <a:endParaRPr lang="en-US" sz="2500" dirty="0"/>
          </a:p>
          <a:p>
            <a:r>
              <a:rPr lang="en-US" sz="2500" dirty="0" smtClean="0"/>
              <a:t>If </a:t>
            </a:r>
            <a:r>
              <a:rPr lang="en-US" sz="2500" dirty="0"/>
              <a:t>a confidence interval excludes the value 1.0, </a:t>
            </a:r>
            <a:r>
              <a:rPr lang="en-US" sz="2500" dirty="0" smtClean="0"/>
              <a:t>then the </a:t>
            </a:r>
            <a:r>
              <a:rPr lang="en-US" sz="2500" dirty="0"/>
              <a:t>OR or RR deviates significantly from what would </a:t>
            </a:r>
            <a:r>
              <a:rPr lang="en-US" sz="2500" dirty="0" smtClean="0"/>
              <a:t>be expected </a:t>
            </a:r>
            <a:r>
              <a:rPr lang="en-US" sz="2500" dirty="0"/>
              <a:t>if there were no association</a:t>
            </a:r>
          </a:p>
        </p:txBody>
      </p:sp>
    </p:spTree>
    <p:extLst>
      <p:ext uri="{BB962C8B-B14F-4D97-AF65-F5344CB8AC3E}">
        <p14:creationId xmlns:p14="http://schemas.microsoft.com/office/powerpoint/2010/main" val="782710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26</a:t>
            </a:fld>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8482" t="43486" r="10063" b="28257"/>
          <a:stretch/>
        </p:blipFill>
        <p:spPr bwMode="auto">
          <a:xfrm>
            <a:off x="1321158" y="152400"/>
            <a:ext cx="5393635" cy="2067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81000" y="2590800"/>
            <a:ext cx="8534400" cy="3554819"/>
          </a:xfrm>
          <a:prstGeom prst="rect">
            <a:avLst/>
          </a:prstGeom>
          <a:noFill/>
        </p:spPr>
        <p:txBody>
          <a:bodyPr wrap="square" rtlCol="0">
            <a:spAutoFit/>
          </a:bodyPr>
          <a:lstStyle/>
          <a:p>
            <a:r>
              <a:rPr lang="en-US" sz="2500" dirty="0" smtClean="0"/>
              <a:t>OR = </a:t>
            </a:r>
            <a:r>
              <a:rPr lang="en-US" sz="2500" u="sng" dirty="0" smtClean="0"/>
              <a:t>23/4        </a:t>
            </a:r>
            <a:r>
              <a:rPr lang="en-US" sz="2500" dirty="0" smtClean="0"/>
              <a:t>= 6.9</a:t>
            </a:r>
          </a:p>
          <a:p>
            <a:r>
              <a:rPr lang="en-US" sz="2500" dirty="0" smtClean="0"/>
              <a:t>         97/116</a:t>
            </a:r>
          </a:p>
          <a:p>
            <a:r>
              <a:rPr lang="en-US" sz="2500" dirty="0" smtClean="0"/>
              <a:t>95% confidence interval 2.3 to 20.6</a:t>
            </a:r>
          </a:p>
          <a:p>
            <a:endParaRPr lang="en-US" sz="2500" dirty="0"/>
          </a:p>
          <a:p>
            <a:r>
              <a:rPr lang="en-US" sz="2500" dirty="0" smtClean="0"/>
              <a:t>This demonstrates strong and statistically significant association between the allele and CVT</a:t>
            </a:r>
          </a:p>
          <a:p>
            <a:endParaRPr lang="en-US" sz="2500" dirty="0"/>
          </a:p>
          <a:p>
            <a:r>
              <a:rPr lang="en-US" sz="2500" dirty="0" smtClean="0"/>
              <a:t>Individuals carrying the allele have seven times greater odds of having the disease</a:t>
            </a:r>
            <a:endParaRPr lang="en-US" sz="2500" dirty="0"/>
          </a:p>
        </p:txBody>
      </p:sp>
    </p:spTree>
    <p:extLst>
      <p:ext uri="{BB962C8B-B14F-4D97-AF65-F5344CB8AC3E}">
        <p14:creationId xmlns:p14="http://schemas.microsoft.com/office/powerpoint/2010/main" val="31328745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27</a:t>
            </a:fld>
            <a:endParaRPr lang="en-US"/>
          </a:p>
        </p:txBody>
      </p:sp>
      <p:sp>
        <p:nvSpPr>
          <p:cNvPr id="4" name="TextBox 3"/>
          <p:cNvSpPr txBox="1"/>
          <p:nvPr/>
        </p:nvSpPr>
        <p:spPr>
          <a:xfrm>
            <a:off x="228600" y="228600"/>
            <a:ext cx="8763000" cy="3939540"/>
          </a:xfrm>
          <a:prstGeom prst="rect">
            <a:avLst/>
          </a:prstGeom>
          <a:noFill/>
        </p:spPr>
        <p:txBody>
          <a:bodyPr wrap="square" rtlCol="0">
            <a:spAutoFit/>
          </a:bodyPr>
          <a:lstStyle/>
          <a:p>
            <a:r>
              <a:rPr lang="en-US" sz="2500" b="1" dirty="0" smtClean="0"/>
              <a:t>Genome-wide association studies (GWAS)</a:t>
            </a:r>
          </a:p>
          <a:p>
            <a:endParaRPr lang="en-US" sz="2500" dirty="0"/>
          </a:p>
          <a:p>
            <a:r>
              <a:rPr lang="en-US" sz="2500" dirty="0" smtClean="0"/>
              <a:t>Genotyping cases and controls for ~ 1 million variants located throughout the genome to search for association with the disease</a:t>
            </a:r>
          </a:p>
          <a:p>
            <a:endParaRPr lang="en-US" sz="2500" dirty="0"/>
          </a:p>
          <a:p>
            <a:r>
              <a:rPr lang="en-US" sz="2500" b="1" dirty="0" smtClean="0"/>
              <a:t>Haplotype mapping (</a:t>
            </a:r>
            <a:r>
              <a:rPr lang="en-US" sz="2500" b="1" dirty="0" err="1" smtClean="0"/>
              <a:t>HapMap</a:t>
            </a:r>
            <a:r>
              <a:rPr lang="en-US" sz="2500" b="1" dirty="0" smtClean="0"/>
              <a:t>) project</a:t>
            </a:r>
          </a:p>
          <a:p>
            <a:r>
              <a:rPr lang="en-US" sz="2500" dirty="0"/>
              <a:t>	</a:t>
            </a:r>
            <a:r>
              <a:rPr lang="en-US" sz="2500" dirty="0" smtClean="0"/>
              <a:t>characterize the distribution of LD blocks across  different ethnicities of the human genome </a:t>
            </a:r>
          </a:p>
          <a:p>
            <a:endParaRPr lang="en-US" sz="2500" dirty="0"/>
          </a:p>
          <a:p>
            <a:r>
              <a:rPr lang="en-US" sz="2500" b="1" dirty="0" smtClean="0"/>
              <a:t>1000 Genomes project  </a:t>
            </a:r>
          </a:p>
        </p:txBody>
      </p:sp>
    </p:spTree>
    <p:extLst>
      <p:ext uri="{BB962C8B-B14F-4D97-AF65-F5344CB8AC3E}">
        <p14:creationId xmlns:p14="http://schemas.microsoft.com/office/powerpoint/2010/main" val="41681617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28</a:t>
            </a:fld>
            <a:endParaRPr lang="en-US"/>
          </a:p>
        </p:txBody>
      </p:sp>
      <p:sp>
        <p:nvSpPr>
          <p:cNvPr id="4" name="TextBox 3"/>
          <p:cNvSpPr txBox="1"/>
          <p:nvPr/>
        </p:nvSpPr>
        <p:spPr>
          <a:xfrm>
            <a:off x="228600" y="152400"/>
            <a:ext cx="8763000" cy="4324261"/>
          </a:xfrm>
          <a:prstGeom prst="rect">
            <a:avLst/>
          </a:prstGeom>
          <a:noFill/>
        </p:spPr>
        <p:txBody>
          <a:bodyPr wrap="square" rtlCol="0">
            <a:spAutoFit/>
          </a:bodyPr>
          <a:lstStyle/>
          <a:p>
            <a:r>
              <a:rPr lang="en-US" sz="2500" b="1" dirty="0" smtClean="0"/>
              <a:t>Finding the genes contributing to a complex disease by genome-wide association. e.g. Age-related macular degeneration (AMD)</a:t>
            </a:r>
          </a:p>
          <a:p>
            <a:endParaRPr lang="en-US" sz="2500" dirty="0" smtClean="0"/>
          </a:p>
          <a:p>
            <a:pPr marL="342900" indent="-342900">
              <a:buClr>
                <a:srgbClr val="0070C0"/>
              </a:buClr>
              <a:buFont typeface="Wingdings" panose="05000000000000000000" pitchFamily="2" charset="2"/>
              <a:buChar char="§"/>
            </a:pPr>
            <a:r>
              <a:rPr lang="en-US" sz="2500" dirty="0" smtClean="0"/>
              <a:t>GWAS revealed association of SNPs in complement factor H (</a:t>
            </a:r>
            <a:r>
              <a:rPr lang="en-US" sz="2500" i="1" dirty="0" smtClean="0">
                <a:solidFill>
                  <a:srgbClr val="0070C0"/>
                </a:solidFill>
              </a:rPr>
              <a:t>CFH</a:t>
            </a:r>
            <a:r>
              <a:rPr lang="en-US" sz="2500" dirty="0" smtClean="0"/>
              <a:t>) gene </a:t>
            </a:r>
          </a:p>
          <a:p>
            <a:pPr marL="342900" indent="-342900">
              <a:buClr>
                <a:srgbClr val="0070C0"/>
              </a:buClr>
              <a:buFont typeface="Wingdings" panose="05000000000000000000" pitchFamily="2" charset="2"/>
              <a:buChar char="§"/>
            </a:pPr>
            <a:endParaRPr lang="en-US" sz="2500" dirty="0" smtClean="0"/>
          </a:p>
          <a:p>
            <a:pPr marL="342900" indent="-342900">
              <a:buClr>
                <a:srgbClr val="0070C0"/>
              </a:buClr>
              <a:buFont typeface="Wingdings" panose="05000000000000000000" pitchFamily="2" charset="2"/>
              <a:buChar char="§"/>
            </a:pPr>
            <a:r>
              <a:rPr lang="en-US" sz="2500" dirty="0" smtClean="0"/>
              <a:t>Tyr402His variant is less protective against inflammation</a:t>
            </a:r>
          </a:p>
          <a:p>
            <a:pPr marL="342900" indent="-342900">
              <a:buClr>
                <a:srgbClr val="0070C0"/>
              </a:buClr>
              <a:buFont typeface="Wingdings" panose="05000000000000000000" pitchFamily="2" charset="2"/>
              <a:buChar char="§"/>
            </a:pPr>
            <a:endParaRPr lang="en-US" sz="2500" dirty="0" smtClean="0"/>
          </a:p>
          <a:p>
            <a:pPr marL="342900" indent="-342900">
              <a:buClr>
                <a:srgbClr val="0070C0"/>
              </a:buClr>
              <a:buFont typeface="Wingdings" panose="05000000000000000000" pitchFamily="2" charset="2"/>
              <a:buChar char="§"/>
            </a:pPr>
            <a:r>
              <a:rPr lang="en-US" sz="2500" dirty="0" smtClean="0"/>
              <a:t>A bigger GWAS involving 7600 cases and 50,000 controls revealed 19 loci associated with AMD p&lt;5x10</a:t>
            </a:r>
            <a:r>
              <a:rPr lang="en-US" sz="2500" baseline="30000" dirty="0" smtClean="0"/>
              <a:t>-8</a:t>
            </a:r>
            <a:r>
              <a:rPr lang="en-US" sz="2500" dirty="0" smtClean="0"/>
              <a:t> , e.g. </a:t>
            </a:r>
            <a:r>
              <a:rPr lang="en-US" sz="2500" i="1" dirty="0" smtClean="0">
                <a:solidFill>
                  <a:srgbClr val="0070C0"/>
                </a:solidFill>
              </a:rPr>
              <a:t>ARMS2</a:t>
            </a:r>
            <a:r>
              <a:rPr lang="en-US" sz="2500" dirty="0" smtClean="0"/>
              <a:t> gene</a:t>
            </a:r>
          </a:p>
        </p:txBody>
      </p:sp>
    </p:spTree>
    <p:extLst>
      <p:ext uri="{BB962C8B-B14F-4D97-AF65-F5344CB8AC3E}">
        <p14:creationId xmlns:p14="http://schemas.microsoft.com/office/powerpoint/2010/main" val="128223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150258C-DF81-442F-AF35-EC58C9CCA49B}" type="slidenum">
              <a:rPr lang="en-US" smtClean="0"/>
              <a:t>29</a:t>
            </a:fld>
            <a:endParaRPr lang="en-US"/>
          </a:p>
        </p:txBody>
      </p:sp>
      <p:pic>
        <p:nvPicPr>
          <p:cNvPr id="3" name="Picture 2"/>
          <p:cNvPicPr>
            <a:picLocks noChangeAspect="1"/>
          </p:cNvPicPr>
          <p:nvPr/>
        </p:nvPicPr>
        <p:blipFill>
          <a:blip r:embed="rId2"/>
          <a:stretch>
            <a:fillRect/>
          </a:stretch>
        </p:blipFill>
        <p:spPr>
          <a:xfrm>
            <a:off x="76200" y="381000"/>
            <a:ext cx="8967407" cy="4992624"/>
          </a:xfrm>
          <a:prstGeom prst="rect">
            <a:avLst/>
          </a:prstGeom>
        </p:spPr>
      </p:pic>
      <p:sp>
        <p:nvSpPr>
          <p:cNvPr id="4" name="Oval 3"/>
          <p:cNvSpPr/>
          <p:nvPr/>
        </p:nvSpPr>
        <p:spPr>
          <a:xfrm>
            <a:off x="1371600" y="533400"/>
            <a:ext cx="304800" cy="685800"/>
          </a:xfrm>
          <a:prstGeom prst="ellipse">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715000" y="990600"/>
            <a:ext cx="304800" cy="685800"/>
          </a:xfrm>
          <a:prstGeom prst="ellipse">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71600" y="5173809"/>
            <a:ext cx="7620000" cy="323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781800" y="4648200"/>
            <a:ext cx="609600" cy="186604"/>
          </a:xfrm>
          <a:prstGeom prst="round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10400" y="4834804"/>
            <a:ext cx="762000" cy="214908"/>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44816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3</a:t>
            </a:fld>
            <a:endParaRPr lang="en-US"/>
          </a:p>
        </p:txBody>
      </p:sp>
      <p:pic>
        <p:nvPicPr>
          <p:cNvPr id="4" name="Picture 3"/>
          <p:cNvPicPr>
            <a:picLocks noChangeAspect="1"/>
          </p:cNvPicPr>
          <p:nvPr/>
        </p:nvPicPr>
        <p:blipFill>
          <a:blip r:embed="rId2"/>
          <a:stretch>
            <a:fillRect/>
          </a:stretch>
        </p:blipFill>
        <p:spPr>
          <a:xfrm>
            <a:off x="152400" y="94252"/>
            <a:ext cx="3429000" cy="6629400"/>
          </a:xfrm>
          <a:prstGeom prst="rect">
            <a:avLst/>
          </a:prstGeom>
        </p:spPr>
      </p:pic>
      <p:pic>
        <p:nvPicPr>
          <p:cNvPr id="5" name="Picture 4"/>
          <p:cNvPicPr>
            <a:picLocks noChangeAspect="1"/>
          </p:cNvPicPr>
          <p:nvPr/>
        </p:nvPicPr>
        <p:blipFill>
          <a:blip r:embed="rId3"/>
          <a:stretch>
            <a:fillRect/>
          </a:stretch>
        </p:blipFill>
        <p:spPr>
          <a:xfrm>
            <a:off x="3429000" y="1524000"/>
            <a:ext cx="5619750" cy="2638425"/>
          </a:xfrm>
          <a:prstGeom prst="rect">
            <a:avLst/>
          </a:prstGeom>
        </p:spPr>
      </p:pic>
      <p:sp>
        <p:nvSpPr>
          <p:cNvPr id="6" name="Rounded Rectangle 5"/>
          <p:cNvSpPr/>
          <p:nvPr/>
        </p:nvSpPr>
        <p:spPr>
          <a:xfrm>
            <a:off x="5715000" y="1600200"/>
            <a:ext cx="2362200"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874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30</a:t>
            </a:fld>
            <a:endParaRPr lang="en-US"/>
          </a:p>
        </p:txBody>
      </p:sp>
      <p:sp>
        <p:nvSpPr>
          <p:cNvPr id="4" name="TextBox 3"/>
          <p:cNvSpPr txBox="1"/>
          <p:nvPr/>
        </p:nvSpPr>
        <p:spPr>
          <a:xfrm>
            <a:off x="381000" y="228600"/>
            <a:ext cx="8458200" cy="3323987"/>
          </a:xfrm>
          <a:prstGeom prst="rect">
            <a:avLst/>
          </a:prstGeom>
          <a:noFill/>
        </p:spPr>
        <p:txBody>
          <a:bodyPr wrap="square" rtlCol="0">
            <a:spAutoFit/>
          </a:bodyPr>
          <a:lstStyle/>
          <a:p>
            <a:r>
              <a:rPr lang="en-US" sz="3000" b="1" dirty="0" smtClean="0"/>
              <a:t>Pitfalls in GWAS</a:t>
            </a:r>
          </a:p>
          <a:p>
            <a:endParaRPr lang="en-US" sz="3000" b="1" dirty="0" smtClean="0"/>
          </a:p>
          <a:p>
            <a:pPr marL="457200" indent="-457200">
              <a:buClr>
                <a:srgbClr val="0070C0"/>
              </a:buClr>
              <a:buFont typeface="Wingdings" panose="05000000000000000000" pitchFamily="2" charset="2"/>
              <a:buChar char="§"/>
            </a:pPr>
            <a:r>
              <a:rPr lang="en-US" sz="3000" dirty="0" smtClean="0"/>
              <a:t>Population stratification</a:t>
            </a:r>
          </a:p>
          <a:p>
            <a:pPr marL="457200" indent="-457200">
              <a:buClr>
                <a:srgbClr val="0070C0"/>
              </a:buClr>
              <a:buFont typeface="Wingdings" panose="05000000000000000000" pitchFamily="2" charset="2"/>
              <a:buChar char="§"/>
            </a:pPr>
            <a:endParaRPr lang="en-US" sz="3000" dirty="0" smtClean="0"/>
          </a:p>
          <a:p>
            <a:pPr marL="457200" indent="-457200">
              <a:buClr>
                <a:srgbClr val="0070C0"/>
              </a:buClr>
              <a:buFont typeface="Wingdings" panose="05000000000000000000" pitchFamily="2" charset="2"/>
              <a:buChar char="§"/>
            </a:pPr>
            <a:r>
              <a:rPr lang="en-US" sz="3000" dirty="0" smtClean="0"/>
              <a:t>Multiple hypothesis testing </a:t>
            </a:r>
            <a:r>
              <a:rPr lang="en-US" sz="3000" dirty="0"/>
              <a:t>(</a:t>
            </a:r>
            <a:r>
              <a:rPr lang="en-US" sz="3000" dirty="0" smtClean="0"/>
              <a:t>p&lt;5x10</a:t>
            </a:r>
            <a:r>
              <a:rPr lang="en-US" sz="3000" baseline="30000" dirty="0" smtClean="0"/>
              <a:t>-8</a:t>
            </a:r>
            <a:r>
              <a:rPr lang="en-US" sz="3000" dirty="0" smtClean="0"/>
              <a:t>)</a:t>
            </a:r>
          </a:p>
          <a:p>
            <a:endParaRPr lang="en-US" sz="3000" dirty="0"/>
          </a:p>
          <a:p>
            <a:r>
              <a:rPr lang="en-US" sz="3000" dirty="0" smtClean="0"/>
              <a:t>Replication study to avoid false positives</a:t>
            </a:r>
          </a:p>
        </p:txBody>
      </p:sp>
    </p:spTree>
    <p:extLst>
      <p:ext uri="{BB962C8B-B14F-4D97-AF65-F5344CB8AC3E}">
        <p14:creationId xmlns:p14="http://schemas.microsoft.com/office/powerpoint/2010/main" val="23249591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31</a:t>
            </a:fld>
            <a:endParaRPr lang="en-US"/>
          </a:p>
        </p:txBody>
      </p:sp>
      <p:sp>
        <p:nvSpPr>
          <p:cNvPr id="4" name="TextBox 3"/>
          <p:cNvSpPr txBox="1"/>
          <p:nvPr/>
        </p:nvSpPr>
        <p:spPr>
          <a:xfrm>
            <a:off x="152400" y="152400"/>
            <a:ext cx="8839200" cy="5786199"/>
          </a:xfrm>
          <a:prstGeom prst="rect">
            <a:avLst/>
          </a:prstGeom>
          <a:noFill/>
        </p:spPr>
        <p:txBody>
          <a:bodyPr wrap="square" rtlCol="0">
            <a:spAutoFit/>
          </a:bodyPr>
          <a:lstStyle/>
          <a:p>
            <a:r>
              <a:rPr lang="en-US" sz="3000" b="1" dirty="0" smtClean="0"/>
              <a:t>Importance of associations discovered with GWAS</a:t>
            </a:r>
          </a:p>
          <a:p>
            <a:endParaRPr lang="en-US" sz="3000" dirty="0"/>
          </a:p>
          <a:p>
            <a:pPr marL="457200" indent="-457200">
              <a:spcAft>
                <a:spcPts val="1200"/>
              </a:spcAft>
              <a:buClr>
                <a:srgbClr val="0070C0"/>
              </a:buClr>
              <a:buFont typeface="Wingdings" panose="05000000000000000000" pitchFamily="2" charset="2"/>
              <a:buChar char="§"/>
            </a:pPr>
            <a:r>
              <a:rPr lang="en-US" sz="3000" dirty="0" smtClean="0"/>
              <a:t>ORs are a measure of the impact of a specific allele on </a:t>
            </a:r>
            <a:r>
              <a:rPr lang="en-US" sz="3000" dirty="0"/>
              <a:t>complex pathogenetic </a:t>
            </a:r>
            <a:r>
              <a:rPr lang="en-US" sz="3000" dirty="0" smtClean="0"/>
              <a:t>pathways</a:t>
            </a:r>
          </a:p>
          <a:p>
            <a:pPr marL="914400" lvl="1" indent="-457200">
              <a:spcAft>
                <a:spcPts val="1200"/>
              </a:spcAft>
              <a:buClr>
                <a:srgbClr val="0070C0"/>
              </a:buClr>
              <a:buFont typeface="Wingdings" panose="05000000000000000000" pitchFamily="2" charset="2"/>
              <a:buChar char="§"/>
            </a:pPr>
            <a:r>
              <a:rPr lang="en-US" sz="2800" dirty="0" smtClean="0"/>
              <a:t>The subtlety of that impact is determined by how that allele perturbs the biologic function of the gene in which it is located, not by whether the gene harboring that allele might be important in disease pathogenesis</a:t>
            </a:r>
            <a:endParaRPr lang="en-US" sz="3000" dirty="0"/>
          </a:p>
          <a:p>
            <a:pPr marL="457200" indent="-457200">
              <a:spcAft>
                <a:spcPts val="1200"/>
              </a:spcAft>
              <a:buClr>
                <a:srgbClr val="0070C0"/>
              </a:buClr>
              <a:buFont typeface="Wingdings" panose="05000000000000000000" pitchFamily="2" charset="2"/>
              <a:buChar char="§"/>
            </a:pPr>
            <a:r>
              <a:rPr lang="en-US" sz="3000" dirty="0" smtClean="0"/>
              <a:t>Even if the effect size of any one variant is small, GWAS demonstrate that many of these disorders are indeed extremely polygenic</a:t>
            </a:r>
          </a:p>
        </p:txBody>
      </p:sp>
    </p:spTree>
    <p:extLst>
      <p:ext uri="{BB962C8B-B14F-4D97-AF65-F5344CB8AC3E}">
        <p14:creationId xmlns:p14="http://schemas.microsoft.com/office/powerpoint/2010/main" val="6196658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32</a:t>
            </a:fld>
            <a:endParaRPr lang="en-US"/>
          </a:p>
        </p:txBody>
      </p:sp>
      <p:sp>
        <p:nvSpPr>
          <p:cNvPr id="4" name="TextBox 3"/>
          <p:cNvSpPr txBox="1"/>
          <p:nvPr/>
        </p:nvSpPr>
        <p:spPr>
          <a:xfrm>
            <a:off x="152400" y="152400"/>
            <a:ext cx="8839200" cy="4247317"/>
          </a:xfrm>
          <a:prstGeom prst="rect">
            <a:avLst/>
          </a:prstGeom>
          <a:noFill/>
        </p:spPr>
        <p:txBody>
          <a:bodyPr wrap="square" rtlCol="0">
            <a:spAutoFit/>
          </a:bodyPr>
          <a:lstStyle/>
          <a:p>
            <a:r>
              <a:rPr lang="en-US" sz="3000" b="1" dirty="0" smtClean="0"/>
              <a:t>Importance of associations discovered with GWAS</a:t>
            </a:r>
          </a:p>
          <a:p>
            <a:endParaRPr lang="en-US" sz="3000" dirty="0"/>
          </a:p>
          <a:p>
            <a:pPr marL="457200" indent="-457200">
              <a:buClr>
                <a:srgbClr val="0070C0"/>
              </a:buClr>
              <a:buFont typeface="Wingdings" panose="05000000000000000000" pitchFamily="2" charset="2"/>
              <a:buChar char="§"/>
            </a:pPr>
            <a:r>
              <a:rPr lang="en-US" sz="3000" dirty="0" smtClean="0"/>
              <a:t>The genetic architecture for some of the most common complex diseases may involve hundreds to thousands of loci harboring variants of small effect in many genes and pathways</a:t>
            </a:r>
          </a:p>
          <a:p>
            <a:pPr marL="457200" indent="-457200">
              <a:buClr>
                <a:srgbClr val="0070C0"/>
              </a:buClr>
              <a:buFont typeface="Wingdings" panose="05000000000000000000" pitchFamily="2" charset="2"/>
              <a:buChar char="§"/>
            </a:pPr>
            <a:endParaRPr lang="en-US" sz="3000" dirty="0"/>
          </a:p>
          <a:p>
            <a:pPr marL="457200" indent="-457200">
              <a:buClr>
                <a:srgbClr val="0070C0"/>
              </a:buClr>
              <a:buFont typeface="Wingdings" panose="05000000000000000000" pitchFamily="2" charset="2"/>
              <a:buChar char="§"/>
            </a:pPr>
            <a:r>
              <a:rPr lang="en-US" sz="3000" dirty="0" smtClean="0"/>
              <a:t>Potential interplay between common and rare variants in disease susceptibility</a:t>
            </a:r>
          </a:p>
        </p:txBody>
      </p:sp>
    </p:spTree>
    <p:extLst>
      <p:ext uri="{BB962C8B-B14F-4D97-AF65-F5344CB8AC3E}">
        <p14:creationId xmlns:p14="http://schemas.microsoft.com/office/powerpoint/2010/main" val="41983573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33</a:t>
            </a:fld>
            <a:endParaRPr lang="en-US"/>
          </a:p>
        </p:txBody>
      </p:sp>
      <p:sp>
        <p:nvSpPr>
          <p:cNvPr id="4" name="TextBox 3"/>
          <p:cNvSpPr txBox="1"/>
          <p:nvPr/>
        </p:nvSpPr>
        <p:spPr>
          <a:xfrm>
            <a:off x="140240" y="152399"/>
            <a:ext cx="8890411" cy="954107"/>
          </a:xfrm>
          <a:prstGeom prst="rect">
            <a:avLst/>
          </a:prstGeom>
          <a:noFill/>
        </p:spPr>
        <p:txBody>
          <a:bodyPr wrap="square" rtlCol="0">
            <a:spAutoFit/>
          </a:bodyPr>
          <a:lstStyle/>
          <a:p>
            <a:r>
              <a:rPr lang="en-US" sz="2800" dirty="0" smtClean="0"/>
              <a:t>In schizophrenia, identification of both rare variants with high OR and common variants of low OR contributing to risk</a:t>
            </a:r>
            <a:endParaRPr lang="en-US" sz="2800" dirty="0"/>
          </a:p>
        </p:txBody>
      </p:sp>
      <p:pic>
        <p:nvPicPr>
          <p:cNvPr id="5" name="Picture 4"/>
          <p:cNvPicPr>
            <a:picLocks noChangeAspect="1"/>
          </p:cNvPicPr>
          <p:nvPr/>
        </p:nvPicPr>
        <p:blipFill>
          <a:blip r:embed="rId2"/>
          <a:stretch>
            <a:fillRect/>
          </a:stretch>
        </p:blipFill>
        <p:spPr>
          <a:xfrm>
            <a:off x="113347" y="1763712"/>
            <a:ext cx="8917305" cy="4458653"/>
          </a:xfrm>
          <a:prstGeom prst="rect">
            <a:avLst/>
          </a:prstGeom>
        </p:spPr>
      </p:pic>
      <p:sp>
        <p:nvSpPr>
          <p:cNvPr id="6" name="Rounded Rectangle 5"/>
          <p:cNvSpPr/>
          <p:nvPr/>
        </p:nvSpPr>
        <p:spPr>
          <a:xfrm>
            <a:off x="457200" y="5638800"/>
            <a:ext cx="1066800"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953000" y="5638800"/>
            <a:ext cx="1066800"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0240" y="5867400"/>
            <a:ext cx="8775160" cy="354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96000" y="5715000"/>
            <a:ext cx="2934651"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6457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34</a:t>
            </a:fld>
            <a:endParaRPr lang="en-US"/>
          </a:p>
        </p:txBody>
      </p:sp>
      <p:sp>
        <p:nvSpPr>
          <p:cNvPr id="4" name="TextBox 3"/>
          <p:cNvSpPr txBox="1"/>
          <p:nvPr/>
        </p:nvSpPr>
        <p:spPr>
          <a:xfrm>
            <a:off x="152400" y="152400"/>
            <a:ext cx="8839200" cy="5632311"/>
          </a:xfrm>
          <a:prstGeom prst="rect">
            <a:avLst/>
          </a:prstGeom>
          <a:noFill/>
        </p:spPr>
        <p:txBody>
          <a:bodyPr wrap="square" rtlCol="0">
            <a:spAutoFit/>
          </a:bodyPr>
          <a:lstStyle/>
          <a:p>
            <a:r>
              <a:rPr lang="en-US" sz="3000" b="1" dirty="0" smtClean="0">
                <a:solidFill>
                  <a:srgbClr val="002060"/>
                </a:solidFill>
              </a:rPr>
              <a:t>Finding genes responsible for disease by genome-wide sequencing</a:t>
            </a:r>
          </a:p>
          <a:p>
            <a:endParaRPr lang="en-US" sz="2500" b="1" dirty="0" smtClean="0"/>
          </a:p>
          <a:p>
            <a:r>
              <a:rPr lang="en-US" sz="2500" b="1" dirty="0" smtClean="0">
                <a:solidFill>
                  <a:srgbClr val="0070C0"/>
                </a:solidFill>
              </a:rPr>
              <a:t>Comparison of exome (ES) and whole genome (GS) sequencing</a:t>
            </a:r>
          </a:p>
          <a:p>
            <a:endParaRPr lang="en-US" sz="2500" b="1" dirty="0">
              <a:solidFill>
                <a:srgbClr val="0070C0"/>
              </a:solidFill>
            </a:endParaRPr>
          </a:p>
          <a:p>
            <a:r>
              <a:rPr lang="en-US" sz="2500" dirty="0" smtClean="0"/>
              <a:t>Design and technical limitations in using ES:</a:t>
            </a:r>
          </a:p>
          <a:p>
            <a:endParaRPr lang="en-US" sz="2500" dirty="0" smtClean="0"/>
          </a:p>
          <a:p>
            <a:pPr marL="342900" indent="-342900">
              <a:spcBef>
                <a:spcPts val="600"/>
              </a:spcBef>
              <a:spcAft>
                <a:spcPts val="600"/>
              </a:spcAft>
              <a:buClr>
                <a:srgbClr val="0070C0"/>
              </a:buClr>
              <a:buFont typeface="Wingdings" panose="05000000000000000000" pitchFamily="2" charset="2"/>
              <a:buChar char="§"/>
            </a:pPr>
            <a:r>
              <a:rPr lang="en-US" sz="2500" dirty="0" smtClean="0"/>
              <a:t>Inability to analyze noncoding changes (e.g. deep </a:t>
            </a:r>
            <a:r>
              <a:rPr lang="en-US" sz="2500" dirty="0" err="1" smtClean="0"/>
              <a:t>intronic</a:t>
            </a:r>
            <a:r>
              <a:rPr lang="en-US" sz="2500" dirty="0" smtClean="0"/>
              <a:t> or regulatory regions) unless specifically targeted</a:t>
            </a:r>
          </a:p>
          <a:p>
            <a:pPr marL="342900" indent="-342900">
              <a:spcBef>
                <a:spcPts val="600"/>
              </a:spcBef>
              <a:spcAft>
                <a:spcPts val="600"/>
              </a:spcAft>
              <a:buClr>
                <a:srgbClr val="0070C0"/>
              </a:buClr>
              <a:buFont typeface="Wingdings" panose="05000000000000000000" pitchFamily="2" charset="2"/>
              <a:buChar char="§"/>
            </a:pPr>
            <a:r>
              <a:rPr lang="en-US" sz="2500" dirty="0" smtClean="0"/>
              <a:t>Dropout of some coding sequence due to capture inefficiencies (high GC content exons)</a:t>
            </a:r>
          </a:p>
          <a:p>
            <a:pPr marL="342900" indent="-342900">
              <a:spcBef>
                <a:spcPts val="600"/>
              </a:spcBef>
              <a:spcAft>
                <a:spcPts val="600"/>
              </a:spcAft>
              <a:buClr>
                <a:srgbClr val="0070C0"/>
              </a:buClr>
              <a:buFont typeface="Wingdings" panose="05000000000000000000" pitchFamily="2" charset="2"/>
              <a:buChar char="§"/>
            </a:pPr>
            <a:r>
              <a:rPr lang="en-US" sz="2500" dirty="0" smtClean="0"/>
              <a:t>Limited ability to resolve more complex genetic mechanisms (e.g. structural rearrangements, repeat expansions)</a:t>
            </a:r>
          </a:p>
        </p:txBody>
      </p:sp>
    </p:spTree>
    <p:extLst>
      <p:ext uri="{BB962C8B-B14F-4D97-AF65-F5344CB8AC3E}">
        <p14:creationId xmlns:p14="http://schemas.microsoft.com/office/powerpoint/2010/main" val="5329671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35</a:t>
            </a:fld>
            <a:endParaRPr lang="en-US"/>
          </a:p>
        </p:txBody>
      </p:sp>
      <p:sp>
        <p:nvSpPr>
          <p:cNvPr id="4" name="TextBox 3"/>
          <p:cNvSpPr txBox="1"/>
          <p:nvPr/>
        </p:nvSpPr>
        <p:spPr>
          <a:xfrm>
            <a:off x="152400" y="228600"/>
            <a:ext cx="8839200" cy="3939540"/>
          </a:xfrm>
          <a:prstGeom prst="rect">
            <a:avLst/>
          </a:prstGeom>
          <a:noFill/>
        </p:spPr>
        <p:txBody>
          <a:bodyPr wrap="square" rtlCol="0">
            <a:spAutoFit/>
          </a:bodyPr>
          <a:lstStyle/>
          <a:p>
            <a:r>
              <a:rPr lang="en-US" sz="2500" b="1" dirty="0" smtClean="0">
                <a:solidFill>
                  <a:srgbClr val="0070C0"/>
                </a:solidFill>
              </a:rPr>
              <a:t>Filtering whole-genome sequence or whole-exome sequence data to find potential causative variants</a:t>
            </a:r>
          </a:p>
          <a:p>
            <a:endParaRPr lang="en-US" sz="2500" b="1" dirty="0" smtClean="0"/>
          </a:p>
          <a:p>
            <a:pPr marL="457200" indent="-457200">
              <a:buAutoNum type="arabicPeriod"/>
            </a:pPr>
            <a:r>
              <a:rPr lang="en-US" sz="2500" dirty="0" smtClean="0"/>
              <a:t>Location with respect to protein-coding genes</a:t>
            </a:r>
          </a:p>
          <a:p>
            <a:pPr marL="457200" indent="-457200">
              <a:buAutoNum type="arabicPeriod"/>
            </a:pPr>
            <a:r>
              <a:rPr lang="en-US" sz="2500" dirty="0" smtClean="0"/>
              <a:t>Population frequency. Discard common variants &gt;0.01</a:t>
            </a:r>
          </a:p>
          <a:p>
            <a:pPr marL="457200" indent="-457200">
              <a:buAutoNum type="arabicPeriod"/>
            </a:pPr>
            <a:r>
              <a:rPr lang="en-US" sz="2500" dirty="0" smtClean="0"/>
              <a:t>Deleterious nature of mutation. Discard synonymous mutations</a:t>
            </a:r>
          </a:p>
          <a:p>
            <a:pPr marL="457200" indent="-457200">
              <a:buAutoNum type="arabicPeriod"/>
            </a:pPr>
            <a:r>
              <a:rPr lang="en-US" sz="2500" dirty="0" smtClean="0"/>
              <a:t>Consistency with likely inheritance pattern</a:t>
            </a:r>
          </a:p>
          <a:p>
            <a:endParaRPr lang="en-US" sz="2500" dirty="0" smtClean="0"/>
          </a:p>
          <a:p>
            <a:r>
              <a:rPr lang="en-US" sz="2500" dirty="0" smtClean="0"/>
              <a:t>Finding mutations in the same gene in other patients would confirm it as the responsible gene of disease</a:t>
            </a:r>
            <a:endParaRPr lang="en-US" sz="2500" dirty="0"/>
          </a:p>
        </p:txBody>
      </p:sp>
    </p:spTree>
    <p:extLst>
      <p:ext uri="{BB962C8B-B14F-4D97-AF65-F5344CB8AC3E}">
        <p14:creationId xmlns:p14="http://schemas.microsoft.com/office/powerpoint/2010/main" val="2114416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36</a:t>
            </a:fld>
            <a:endParaRPr lang="en-US"/>
          </a:p>
        </p:txBody>
      </p:sp>
      <p:pic>
        <p:nvPicPr>
          <p:cNvPr id="4" name="Picture 3"/>
          <p:cNvPicPr>
            <a:picLocks noChangeAspect="1"/>
          </p:cNvPicPr>
          <p:nvPr/>
        </p:nvPicPr>
        <p:blipFill>
          <a:blip r:embed="rId2"/>
          <a:stretch>
            <a:fillRect/>
          </a:stretch>
        </p:blipFill>
        <p:spPr>
          <a:xfrm>
            <a:off x="76198" y="76200"/>
            <a:ext cx="4195191" cy="6725507"/>
          </a:xfrm>
          <a:prstGeom prst="rect">
            <a:avLst/>
          </a:prstGeom>
        </p:spPr>
      </p:pic>
      <p:pic>
        <p:nvPicPr>
          <p:cNvPr id="5" name="Picture 4"/>
          <p:cNvPicPr>
            <a:picLocks noChangeAspect="1"/>
          </p:cNvPicPr>
          <p:nvPr/>
        </p:nvPicPr>
        <p:blipFill>
          <a:blip r:embed="rId3"/>
          <a:stretch>
            <a:fillRect/>
          </a:stretch>
        </p:blipFill>
        <p:spPr>
          <a:xfrm>
            <a:off x="4240908" y="76199"/>
            <a:ext cx="4772216" cy="2753201"/>
          </a:xfrm>
          <a:prstGeom prst="rect">
            <a:avLst/>
          </a:prstGeom>
        </p:spPr>
      </p:pic>
    </p:spTree>
    <p:extLst>
      <p:ext uri="{BB962C8B-B14F-4D97-AF65-F5344CB8AC3E}">
        <p14:creationId xmlns:p14="http://schemas.microsoft.com/office/powerpoint/2010/main" val="7934792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37</a:t>
            </a:fld>
            <a:endParaRPr lang="en-US"/>
          </a:p>
        </p:txBody>
      </p:sp>
      <p:sp>
        <p:nvSpPr>
          <p:cNvPr id="4" name="TextBox 3"/>
          <p:cNvSpPr txBox="1"/>
          <p:nvPr/>
        </p:nvSpPr>
        <p:spPr>
          <a:xfrm>
            <a:off x="228601" y="152400"/>
            <a:ext cx="8843104" cy="1015663"/>
          </a:xfrm>
          <a:prstGeom prst="rect">
            <a:avLst/>
          </a:prstGeom>
          <a:noFill/>
        </p:spPr>
        <p:txBody>
          <a:bodyPr wrap="square" rtlCol="0">
            <a:spAutoFit/>
          </a:bodyPr>
          <a:lstStyle/>
          <a:p>
            <a:r>
              <a:rPr lang="en-US" sz="3000" b="1" dirty="0" smtClean="0">
                <a:solidFill>
                  <a:srgbClr val="002060"/>
                </a:solidFill>
              </a:rPr>
              <a:t>FILTERING STRATIGIES FOR IDENTIFICATION OF DISEASE-CAUSING GENES</a:t>
            </a:r>
          </a:p>
        </p:txBody>
      </p:sp>
      <p:pic>
        <p:nvPicPr>
          <p:cNvPr id="7" name="Picture 6"/>
          <p:cNvPicPr>
            <a:picLocks noChangeAspect="1"/>
          </p:cNvPicPr>
          <p:nvPr/>
        </p:nvPicPr>
        <p:blipFill>
          <a:blip r:embed="rId2"/>
          <a:stretch>
            <a:fillRect/>
          </a:stretch>
        </p:blipFill>
        <p:spPr>
          <a:xfrm>
            <a:off x="148494" y="2275421"/>
            <a:ext cx="8923211" cy="2982278"/>
          </a:xfrm>
          <a:prstGeom prst="rect">
            <a:avLst/>
          </a:prstGeom>
        </p:spPr>
      </p:pic>
    </p:spTree>
    <p:extLst>
      <p:ext uri="{BB962C8B-B14F-4D97-AF65-F5344CB8AC3E}">
        <p14:creationId xmlns:p14="http://schemas.microsoft.com/office/powerpoint/2010/main" val="30398856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38</a:t>
            </a:fld>
            <a:endParaRPr lang="en-US"/>
          </a:p>
        </p:txBody>
      </p:sp>
      <p:pic>
        <p:nvPicPr>
          <p:cNvPr id="5" name="Picture 4"/>
          <p:cNvPicPr>
            <a:picLocks noChangeAspect="1"/>
          </p:cNvPicPr>
          <p:nvPr/>
        </p:nvPicPr>
        <p:blipFill>
          <a:blip r:embed="rId2"/>
          <a:stretch>
            <a:fillRect/>
          </a:stretch>
        </p:blipFill>
        <p:spPr>
          <a:xfrm>
            <a:off x="2590800" y="221456"/>
            <a:ext cx="3467100" cy="2909888"/>
          </a:xfrm>
          <a:prstGeom prst="rect">
            <a:avLst/>
          </a:prstGeom>
        </p:spPr>
      </p:pic>
      <p:sp>
        <p:nvSpPr>
          <p:cNvPr id="6" name="TextBox 5"/>
          <p:cNvSpPr txBox="1"/>
          <p:nvPr/>
        </p:nvSpPr>
        <p:spPr>
          <a:xfrm>
            <a:off x="304800" y="4572000"/>
            <a:ext cx="8534400" cy="477054"/>
          </a:xfrm>
          <a:prstGeom prst="rect">
            <a:avLst/>
          </a:prstGeom>
          <a:noFill/>
        </p:spPr>
        <p:txBody>
          <a:bodyPr wrap="square" rtlCol="0">
            <a:spAutoFit/>
          </a:bodyPr>
          <a:lstStyle/>
          <a:p>
            <a:endParaRPr lang="en-US" sz="2500" dirty="0" smtClean="0"/>
          </a:p>
        </p:txBody>
      </p:sp>
      <p:sp>
        <p:nvSpPr>
          <p:cNvPr id="7" name="TextBox 6"/>
          <p:cNvSpPr txBox="1"/>
          <p:nvPr/>
        </p:nvSpPr>
        <p:spPr>
          <a:xfrm>
            <a:off x="152400" y="3429000"/>
            <a:ext cx="8839200" cy="1631216"/>
          </a:xfrm>
          <a:prstGeom prst="rect">
            <a:avLst/>
          </a:prstGeom>
          <a:noFill/>
        </p:spPr>
        <p:txBody>
          <a:bodyPr wrap="square" rtlCol="0">
            <a:spAutoFit/>
          </a:bodyPr>
          <a:lstStyle/>
          <a:p>
            <a:pPr marL="342900" indent="-342900">
              <a:buClr>
                <a:srgbClr val="0070C0"/>
              </a:buClr>
              <a:buFont typeface="Wingdings" panose="05000000000000000000" pitchFamily="2" charset="2"/>
              <a:buChar char="§"/>
            </a:pPr>
            <a:r>
              <a:rPr lang="en-US" sz="2500" dirty="0" smtClean="0"/>
              <a:t>Families with </a:t>
            </a:r>
            <a:r>
              <a:rPr lang="en-US" sz="2500" b="1" dirty="0" smtClean="0">
                <a:solidFill>
                  <a:srgbClr val="0070C0"/>
                </a:solidFill>
              </a:rPr>
              <a:t>no consanguinity</a:t>
            </a:r>
            <a:r>
              <a:rPr lang="en-US" sz="2500" dirty="0" smtClean="0"/>
              <a:t>, compound heterozygous is the most likely disease model</a:t>
            </a:r>
          </a:p>
          <a:p>
            <a:pPr marL="342900" indent="-342900">
              <a:buClr>
                <a:srgbClr val="0070C0"/>
              </a:buClr>
              <a:buFont typeface="Wingdings" panose="05000000000000000000" pitchFamily="2" charset="2"/>
              <a:buChar char="§"/>
            </a:pPr>
            <a:r>
              <a:rPr lang="en-US" sz="2500" dirty="0" smtClean="0"/>
              <a:t>Sequencing of affected sibling pairs is highly effective since there are very few shared compound heterozygous variants</a:t>
            </a:r>
            <a:endParaRPr lang="en-US" sz="2500" dirty="0"/>
          </a:p>
        </p:txBody>
      </p:sp>
      <p:sp>
        <p:nvSpPr>
          <p:cNvPr id="8" name="Rounded Rectangle 7"/>
          <p:cNvSpPr/>
          <p:nvPr/>
        </p:nvSpPr>
        <p:spPr>
          <a:xfrm>
            <a:off x="3124200" y="141238"/>
            <a:ext cx="2514600" cy="392162"/>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590800" y="613618"/>
            <a:ext cx="1447800" cy="2662982"/>
          </a:xfrm>
          <a:prstGeom prst="round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6590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39</a:t>
            </a:fld>
            <a:endParaRPr lang="en-US"/>
          </a:p>
        </p:txBody>
      </p:sp>
      <p:pic>
        <p:nvPicPr>
          <p:cNvPr id="5" name="Picture 4"/>
          <p:cNvPicPr>
            <a:picLocks noChangeAspect="1"/>
          </p:cNvPicPr>
          <p:nvPr/>
        </p:nvPicPr>
        <p:blipFill>
          <a:blip r:embed="rId2"/>
          <a:stretch>
            <a:fillRect/>
          </a:stretch>
        </p:blipFill>
        <p:spPr>
          <a:xfrm>
            <a:off x="2590800" y="221456"/>
            <a:ext cx="3467100" cy="2909888"/>
          </a:xfrm>
          <a:prstGeom prst="rect">
            <a:avLst/>
          </a:prstGeom>
        </p:spPr>
      </p:pic>
      <p:sp>
        <p:nvSpPr>
          <p:cNvPr id="6" name="TextBox 5"/>
          <p:cNvSpPr txBox="1"/>
          <p:nvPr/>
        </p:nvSpPr>
        <p:spPr>
          <a:xfrm>
            <a:off x="304800" y="4572000"/>
            <a:ext cx="8534400" cy="477054"/>
          </a:xfrm>
          <a:prstGeom prst="rect">
            <a:avLst/>
          </a:prstGeom>
          <a:noFill/>
        </p:spPr>
        <p:txBody>
          <a:bodyPr wrap="square" rtlCol="0">
            <a:spAutoFit/>
          </a:bodyPr>
          <a:lstStyle/>
          <a:p>
            <a:endParaRPr lang="en-US" sz="2500" dirty="0" smtClean="0"/>
          </a:p>
        </p:txBody>
      </p:sp>
      <p:sp>
        <p:nvSpPr>
          <p:cNvPr id="7" name="TextBox 6"/>
          <p:cNvSpPr txBox="1"/>
          <p:nvPr/>
        </p:nvSpPr>
        <p:spPr>
          <a:xfrm>
            <a:off x="152400" y="3429000"/>
            <a:ext cx="8839200" cy="2785378"/>
          </a:xfrm>
          <a:prstGeom prst="rect">
            <a:avLst/>
          </a:prstGeom>
          <a:noFill/>
        </p:spPr>
        <p:txBody>
          <a:bodyPr wrap="square" rtlCol="0">
            <a:spAutoFit/>
          </a:bodyPr>
          <a:lstStyle/>
          <a:p>
            <a:pPr marL="342900" indent="-342900">
              <a:buClr>
                <a:srgbClr val="0070C0"/>
              </a:buClr>
              <a:buFont typeface="Wingdings" panose="05000000000000000000" pitchFamily="2" charset="2"/>
              <a:buChar char="§"/>
            </a:pPr>
            <a:r>
              <a:rPr lang="en-US" sz="2500" dirty="0" smtClean="0"/>
              <a:t>Families with </a:t>
            </a:r>
            <a:r>
              <a:rPr lang="en-US" sz="2500" b="1" dirty="0" smtClean="0">
                <a:solidFill>
                  <a:srgbClr val="0070C0"/>
                </a:solidFill>
              </a:rPr>
              <a:t>consanguinity</a:t>
            </a:r>
            <a:r>
              <a:rPr lang="en-US" sz="2500" dirty="0" smtClean="0"/>
              <a:t>, causative variants are expected to be homozygous</a:t>
            </a:r>
          </a:p>
          <a:p>
            <a:pPr marL="342900" indent="-342900">
              <a:buClr>
                <a:srgbClr val="0070C0"/>
              </a:buClr>
              <a:buFont typeface="Wingdings" panose="05000000000000000000" pitchFamily="2" charset="2"/>
              <a:buChar char="§"/>
            </a:pPr>
            <a:r>
              <a:rPr lang="en-US" sz="2500" dirty="0" smtClean="0"/>
              <a:t>Sequencing of sibling pairs or other affected relatives and prioritizing homozygous variants</a:t>
            </a:r>
          </a:p>
          <a:p>
            <a:pPr marL="342900" indent="-342900">
              <a:buClr>
                <a:srgbClr val="0070C0"/>
              </a:buClr>
              <a:buFont typeface="Wingdings" panose="05000000000000000000" pitchFamily="2" charset="2"/>
              <a:buChar char="§"/>
            </a:pPr>
            <a:r>
              <a:rPr lang="en-US" sz="2500" dirty="0" smtClean="0"/>
              <a:t>Homozygosity mapping with SNP microarrays to predetermine chromosomal loci with overlapping stretches of homozygosity in </a:t>
            </a:r>
            <a:r>
              <a:rPr lang="en-US" sz="2500" dirty="0" err="1" smtClean="0"/>
              <a:t>affecteds</a:t>
            </a:r>
            <a:r>
              <a:rPr lang="en-US" sz="2500" dirty="0" smtClean="0"/>
              <a:t> to narrow down regions</a:t>
            </a:r>
            <a:endParaRPr lang="en-US" sz="2500" dirty="0"/>
          </a:p>
        </p:txBody>
      </p:sp>
      <p:sp>
        <p:nvSpPr>
          <p:cNvPr id="8" name="Rounded Rectangle 7"/>
          <p:cNvSpPr/>
          <p:nvPr/>
        </p:nvSpPr>
        <p:spPr>
          <a:xfrm>
            <a:off x="3124200" y="141238"/>
            <a:ext cx="2514600" cy="392162"/>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191000" y="624046"/>
            <a:ext cx="1866900" cy="2662982"/>
          </a:xfrm>
          <a:prstGeom prst="round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07253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4</a:t>
            </a:fld>
            <a:endParaRPr lang="en-US"/>
          </a:p>
        </p:txBody>
      </p:sp>
      <p:pic>
        <p:nvPicPr>
          <p:cNvPr id="4" name="Picture 3"/>
          <p:cNvPicPr>
            <a:picLocks noChangeAspect="1"/>
          </p:cNvPicPr>
          <p:nvPr/>
        </p:nvPicPr>
        <p:blipFill>
          <a:blip r:embed="rId2"/>
          <a:stretch>
            <a:fillRect/>
          </a:stretch>
        </p:blipFill>
        <p:spPr>
          <a:xfrm>
            <a:off x="1752601" y="119539"/>
            <a:ext cx="5318379" cy="6652451"/>
          </a:xfrm>
          <a:prstGeom prst="rect">
            <a:avLst/>
          </a:prstGeom>
        </p:spPr>
      </p:pic>
      <p:sp>
        <p:nvSpPr>
          <p:cNvPr id="5" name="Rounded Rectangle 4"/>
          <p:cNvSpPr/>
          <p:nvPr/>
        </p:nvSpPr>
        <p:spPr>
          <a:xfrm>
            <a:off x="3886200" y="5410200"/>
            <a:ext cx="1219200"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6534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40</a:t>
            </a:fld>
            <a:endParaRPr lang="en-US"/>
          </a:p>
        </p:txBody>
      </p:sp>
      <p:pic>
        <p:nvPicPr>
          <p:cNvPr id="4" name="Picture 3"/>
          <p:cNvPicPr>
            <a:picLocks noChangeAspect="1"/>
          </p:cNvPicPr>
          <p:nvPr/>
        </p:nvPicPr>
        <p:blipFill>
          <a:blip r:embed="rId2"/>
          <a:stretch>
            <a:fillRect/>
          </a:stretch>
        </p:blipFill>
        <p:spPr>
          <a:xfrm>
            <a:off x="3581400" y="152400"/>
            <a:ext cx="1885950" cy="3429000"/>
          </a:xfrm>
          <a:prstGeom prst="rect">
            <a:avLst/>
          </a:prstGeom>
        </p:spPr>
      </p:pic>
      <p:sp>
        <p:nvSpPr>
          <p:cNvPr id="5" name="TextBox 4"/>
          <p:cNvSpPr txBox="1"/>
          <p:nvPr/>
        </p:nvSpPr>
        <p:spPr>
          <a:xfrm>
            <a:off x="228600" y="4114800"/>
            <a:ext cx="8763000" cy="861774"/>
          </a:xfrm>
          <a:prstGeom prst="rect">
            <a:avLst/>
          </a:prstGeom>
          <a:noFill/>
        </p:spPr>
        <p:txBody>
          <a:bodyPr wrap="square" rtlCol="0">
            <a:spAutoFit/>
          </a:bodyPr>
          <a:lstStyle/>
          <a:p>
            <a:pPr marL="342900" indent="-342900">
              <a:buClr>
                <a:srgbClr val="0070C0"/>
              </a:buClr>
              <a:buFont typeface="Wingdings" panose="05000000000000000000" pitchFamily="2" charset="2"/>
              <a:buChar char="§"/>
            </a:pPr>
            <a:r>
              <a:rPr lang="en-US" sz="2500" dirty="0" smtClean="0"/>
              <a:t>Look for shared variants on X chromosome in males and filter out autosome variants</a:t>
            </a:r>
          </a:p>
        </p:txBody>
      </p:sp>
      <p:sp>
        <p:nvSpPr>
          <p:cNvPr id="6" name="Rounded Rectangle 5"/>
          <p:cNvSpPr/>
          <p:nvPr/>
        </p:nvSpPr>
        <p:spPr>
          <a:xfrm>
            <a:off x="3124200" y="141238"/>
            <a:ext cx="2514600" cy="392162"/>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1569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41</a:t>
            </a:fld>
            <a:endParaRPr lang="en-US"/>
          </a:p>
        </p:txBody>
      </p:sp>
      <p:pic>
        <p:nvPicPr>
          <p:cNvPr id="4" name="Picture 3"/>
          <p:cNvPicPr>
            <a:picLocks noChangeAspect="1"/>
          </p:cNvPicPr>
          <p:nvPr/>
        </p:nvPicPr>
        <p:blipFill>
          <a:blip r:embed="rId2"/>
          <a:stretch>
            <a:fillRect/>
          </a:stretch>
        </p:blipFill>
        <p:spPr>
          <a:xfrm>
            <a:off x="2312193" y="141238"/>
            <a:ext cx="4138613" cy="2919413"/>
          </a:xfrm>
          <a:prstGeom prst="rect">
            <a:avLst/>
          </a:prstGeom>
        </p:spPr>
      </p:pic>
      <p:sp>
        <p:nvSpPr>
          <p:cNvPr id="5" name="Rounded Rectangle 4"/>
          <p:cNvSpPr/>
          <p:nvPr/>
        </p:nvSpPr>
        <p:spPr>
          <a:xfrm>
            <a:off x="2279920" y="141238"/>
            <a:ext cx="2514600" cy="392162"/>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52400" y="3505200"/>
            <a:ext cx="8839200" cy="2400657"/>
          </a:xfrm>
          <a:prstGeom prst="rect">
            <a:avLst/>
          </a:prstGeom>
          <a:noFill/>
        </p:spPr>
        <p:txBody>
          <a:bodyPr wrap="square" rtlCol="0">
            <a:spAutoFit/>
          </a:bodyPr>
          <a:lstStyle/>
          <a:p>
            <a:pPr marL="342900" indent="-342900">
              <a:buClr>
                <a:srgbClr val="0070C0"/>
              </a:buClr>
              <a:buFont typeface="Wingdings" panose="05000000000000000000" pitchFamily="2" charset="2"/>
              <a:buChar char="§"/>
            </a:pPr>
            <a:r>
              <a:rPr lang="en-US" sz="2500" dirty="0" smtClean="0"/>
              <a:t>Looking for shared variants in </a:t>
            </a:r>
            <a:r>
              <a:rPr lang="en-US" sz="2500" dirty="0" err="1" smtClean="0"/>
              <a:t>affecteds</a:t>
            </a:r>
            <a:r>
              <a:rPr lang="en-US" sz="2500" dirty="0" smtClean="0"/>
              <a:t> and excluding variants present in </a:t>
            </a:r>
            <a:r>
              <a:rPr lang="en-US" sz="2500" dirty="0" err="1" smtClean="0"/>
              <a:t>unaffecteds</a:t>
            </a:r>
            <a:endParaRPr lang="en-US" sz="2500" dirty="0" smtClean="0"/>
          </a:p>
          <a:p>
            <a:pPr marL="342900" indent="-342900">
              <a:buClr>
                <a:srgbClr val="0070C0"/>
              </a:buClr>
              <a:buFont typeface="Wingdings" panose="05000000000000000000" pitchFamily="2" charset="2"/>
              <a:buChar char="§"/>
            </a:pPr>
            <a:r>
              <a:rPr lang="en-US" sz="2500" dirty="0" smtClean="0"/>
              <a:t>Many variants are expected, sequencing many individuals is necessary</a:t>
            </a:r>
          </a:p>
          <a:p>
            <a:pPr marL="342900" indent="-342900">
              <a:buClr>
                <a:srgbClr val="0070C0"/>
              </a:buClr>
              <a:buFont typeface="Wingdings" panose="05000000000000000000" pitchFamily="2" charset="2"/>
              <a:buChar char="§"/>
            </a:pPr>
            <a:r>
              <a:rPr lang="en-US" sz="2500" dirty="0" smtClean="0"/>
              <a:t>Linkage analysis can help in defining a disease locus which narrows down region to sequence</a:t>
            </a:r>
          </a:p>
        </p:txBody>
      </p:sp>
      <p:sp>
        <p:nvSpPr>
          <p:cNvPr id="7" name="Rounded Rectangle 6"/>
          <p:cNvSpPr/>
          <p:nvPr/>
        </p:nvSpPr>
        <p:spPr>
          <a:xfrm>
            <a:off x="2341776" y="616972"/>
            <a:ext cx="1620623" cy="2662982"/>
          </a:xfrm>
          <a:prstGeom prst="round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4380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42</a:t>
            </a:fld>
            <a:endParaRPr lang="en-US"/>
          </a:p>
        </p:txBody>
      </p:sp>
      <p:pic>
        <p:nvPicPr>
          <p:cNvPr id="4" name="Picture 3"/>
          <p:cNvPicPr>
            <a:picLocks noChangeAspect="1"/>
          </p:cNvPicPr>
          <p:nvPr/>
        </p:nvPicPr>
        <p:blipFill>
          <a:blip r:embed="rId2"/>
          <a:stretch>
            <a:fillRect/>
          </a:stretch>
        </p:blipFill>
        <p:spPr>
          <a:xfrm>
            <a:off x="2312193" y="141238"/>
            <a:ext cx="4138613" cy="2919413"/>
          </a:xfrm>
          <a:prstGeom prst="rect">
            <a:avLst/>
          </a:prstGeom>
        </p:spPr>
      </p:pic>
      <p:sp>
        <p:nvSpPr>
          <p:cNvPr id="5" name="Rounded Rectangle 4"/>
          <p:cNvSpPr/>
          <p:nvPr/>
        </p:nvSpPr>
        <p:spPr>
          <a:xfrm>
            <a:off x="2279920" y="141238"/>
            <a:ext cx="2514600" cy="392162"/>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52400" y="3505200"/>
            <a:ext cx="8839200" cy="1631216"/>
          </a:xfrm>
          <a:prstGeom prst="rect">
            <a:avLst/>
          </a:prstGeom>
          <a:noFill/>
        </p:spPr>
        <p:txBody>
          <a:bodyPr wrap="square" rtlCol="0">
            <a:spAutoFit/>
          </a:bodyPr>
          <a:lstStyle/>
          <a:p>
            <a:pPr marL="342900" indent="-342900">
              <a:buClr>
                <a:srgbClr val="0070C0"/>
              </a:buClr>
              <a:buFont typeface="Wingdings" panose="05000000000000000000" pitchFamily="2" charset="2"/>
              <a:buChar char="§"/>
            </a:pPr>
            <a:r>
              <a:rPr lang="en-US" sz="2500" b="1" i="1" dirty="0" smtClean="0">
                <a:solidFill>
                  <a:srgbClr val="0070C0"/>
                </a:solidFill>
              </a:rPr>
              <a:t>De novo </a:t>
            </a:r>
            <a:r>
              <a:rPr lang="en-US" sz="2500" dirty="0" smtClean="0"/>
              <a:t>dominant variants, severe genetic </a:t>
            </a:r>
            <a:r>
              <a:rPr lang="en-US" sz="2500" dirty="0" err="1" smtClean="0"/>
              <a:t>lethals</a:t>
            </a:r>
            <a:endParaRPr lang="en-US" sz="2500" dirty="0" smtClean="0"/>
          </a:p>
          <a:p>
            <a:pPr marL="342900" indent="-342900">
              <a:buClr>
                <a:srgbClr val="0070C0"/>
              </a:buClr>
              <a:buFont typeface="Wingdings" panose="05000000000000000000" pitchFamily="2" charset="2"/>
              <a:buChar char="§"/>
            </a:pPr>
            <a:r>
              <a:rPr lang="en-US" sz="2500" dirty="0" smtClean="0"/>
              <a:t>Few </a:t>
            </a:r>
            <a:r>
              <a:rPr lang="en-US" sz="2500" i="1" dirty="0" smtClean="0"/>
              <a:t>de novo </a:t>
            </a:r>
            <a:r>
              <a:rPr lang="en-US" sz="2500" dirty="0" smtClean="0"/>
              <a:t>events per exome (1-2) and genome (50-70)</a:t>
            </a:r>
          </a:p>
          <a:p>
            <a:pPr marL="342900" indent="-342900">
              <a:buClr>
                <a:srgbClr val="0070C0"/>
              </a:buClr>
              <a:buFont typeface="Wingdings" panose="05000000000000000000" pitchFamily="2" charset="2"/>
              <a:buChar char="§"/>
            </a:pPr>
            <a:r>
              <a:rPr lang="en-US" sz="2500" dirty="0" smtClean="0"/>
              <a:t>Overlapping de novo events in two unrelated individuals with a similar phenotype can be sufficient to show disease causation</a:t>
            </a:r>
            <a:endParaRPr lang="en-US" sz="2500" dirty="0"/>
          </a:p>
        </p:txBody>
      </p:sp>
      <p:sp>
        <p:nvSpPr>
          <p:cNvPr id="7" name="Rounded Rectangle 6"/>
          <p:cNvSpPr/>
          <p:nvPr/>
        </p:nvSpPr>
        <p:spPr>
          <a:xfrm>
            <a:off x="4070619" y="619944"/>
            <a:ext cx="2412459" cy="2662982"/>
          </a:xfrm>
          <a:prstGeom prst="round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9951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43</a:t>
            </a:fld>
            <a:endParaRPr lang="en-US"/>
          </a:p>
        </p:txBody>
      </p:sp>
      <p:pic>
        <p:nvPicPr>
          <p:cNvPr id="4" name="Picture 3"/>
          <p:cNvPicPr>
            <a:picLocks noChangeAspect="1"/>
          </p:cNvPicPr>
          <p:nvPr/>
        </p:nvPicPr>
        <p:blipFill>
          <a:blip r:embed="rId2"/>
          <a:stretch>
            <a:fillRect/>
          </a:stretch>
        </p:blipFill>
        <p:spPr>
          <a:xfrm>
            <a:off x="152400" y="929195"/>
            <a:ext cx="8905494" cy="5427155"/>
          </a:xfrm>
          <a:prstGeom prst="rect">
            <a:avLst/>
          </a:prstGeom>
        </p:spPr>
      </p:pic>
      <p:sp>
        <p:nvSpPr>
          <p:cNvPr id="5" name="TextBox 4"/>
          <p:cNvSpPr txBox="1"/>
          <p:nvPr/>
        </p:nvSpPr>
        <p:spPr>
          <a:xfrm>
            <a:off x="152400" y="76200"/>
            <a:ext cx="8915400" cy="1015663"/>
          </a:xfrm>
          <a:prstGeom prst="rect">
            <a:avLst/>
          </a:prstGeom>
          <a:noFill/>
        </p:spPr>
        <p:txBody>
          <a:bodyPr wrap="square" rtlCol="0">
            <a:spAutoFit/>
          </a:bodyPr>
          <a:lstStyle/>
          <a:p>
            <a:r>
              <a:rPr lang="en-US" sz="2000" dirty="0" smtClean="0"/>
              <a:t>International collaboration is necessary to study exceedingly rare disorders or new disease mechanisms, as no one cohort will likely have the number to make robust disease associations</a:t>
            </a:r>
            <a:endParaRPr lang="en-US" sz="2000" dirty="0"/>
          </a:p>
        </p:txBody>
      </p:sp>
      <p:sp>
        <p:nvSpPr>
          <p:cNvPr id="2" name="Rectangle 1"/>
          <p:cNvSpPr/>
          <p:nvPr/>
        </p:nvSpPr>
        <p:spPr>
          <a:xfrm>
            <a:off x="2219483" y="6352143"/>
            <a:ext cx="4015523" cy="369332"/>
          </a:xfrm>
          <a:prstGeom prst="rect">
            <a:avLst/>
          </a:prstGeom>
        </p:spPr>
        <p:txBody>
          <a:bodyPr wrap="none">
            <a:spAutoFit/>
          </a:bodyPr>
          <a:lstStyle/>
          <a:p>
            <a:r>
              <a:rPr lang="en-US" dirty="0">
                <a:hlinkClick r:id="rId3"/>
              </a:rPr>
              <a:t>https://www.matchmakerexchange.org</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18732732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44</a:t>
            </a:fld>
            <a:endParaRPr lang="en-US"/>
          </a:p>
        </p:txBody>
      </p:sp>
      <p:pic>
        <p:nvPicPr>
          <p:cNvPr id="4" name="Picture 3"/>
          <p:cNvPicPr>
            <a:picLocks noChangeAspect="1"/>
          </p:cNvPicPr>
          <p:nvPr/>
        </p:nvPicPr>
        <p:blipFill>
          <a:blip r:embed="rId2"/>
          <a:stretch>
            <a:fillRect/>
          </a:stretch>
        </p:blipFill>
        <p:spPr>
          <a:xfrm>
            <a:off x="114390" y="1371601"/>
            <a:ext cx="8881872" cy="4694873"/>
          </a:xfrm>
          <a:prstGeom prst="rect">
            <a:avLst/>
          </a:prstGeom>
        </p:spPr>
      </p:pic>
      <p:sp>
        <p:nvSpPr>
          <p:cNvPr id="5" name="TextBox 4"/>
          <p:cNvSpPr txBox="1"/>
          <p:nvPr/>
        </p:nvSpPr>
        <p:spPr>
          <a:xfrm>
            <a:off x="114390" y="66062"/>
            <a:ext cx="8881872" cy="1015663"/>
          </a:xfrm>
          <a:prstGeom prst="rect">
            <a:avLst/>
          </a:prstGeom>
          <a:noFill/>
        </p:spPr>
        <p:txBody>
          <a:bodyPr wrap="square" rtlCol="0">
            <a:spAutoFit/>
          </a:bodyPr>
          <a:lstStyle/>
          <a:p>
            <a:r>
              <a:rPr lang="en-US" sz="2000" dirty="0" smtClean="0"/>
              <a:t>Increased applications of genome-wide sequencing coupled with sharing of data played a pivotal role in understanding gene-disease associations, leading to rapid increase in gene discovery over the last 10+ years</a:t>
            </a:r>
            <a:endParaRPr lang="en-US" sz="2000" dirty="0"/>
          </a:p>
        </p:txBody>
      </p:sp>
    </p:spTree>
    <p:extLst>
      <p:ext uri="{BB962C8B-B14F-4D97-AF65-F5344CB8AC3E}">
        <p14:creationId xmlns:p14="http://schemas.microsoft.com/office/powerpoint/2010/main" val="4105492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150258C-DF81-442F-AF35-EC58C9CCA49B}" type="slidenum">
              <a:rPr lang="en-US" smtClean="0"/>
              <a:t>45</a:t>
            </a:fld>
            <a:endParaRPr lang="en-US"/>
          </a:p>
        </p:txBody>
      </p:sp>
      <p:sp>
        <p:nvSpPr>
          <p:cNvPr id="3" name="TextBox 2"/>
          <p:cNvSpPr txBox="1"/>
          <p:nvPr/>
        </p:nvSpPr>
        <p:spPr>
          <a:xfrm>
            <a:off x="152400" y="152400"/>
            <a:ext cx="8839200" cy="6401753"/>
          </a:xfrm>
          <a:prstGeom prst="rect">
            <a:avLst/>
          </a:prstGeom>
          <a:noFill/>
        </p:spPr>
        <p:txBody>
          <a:bodyPr wrap="square" rtlCol="0">
            <a:spAutoFit/>
          </a:bodyPr>
          <a:lstStyle/>
          <a:p>
            <a:pPr>
              <a:spcAft>
                <a:spcPts val="1200"/>
              </a:spcAft>
            </a:pPr>
            <a:r>
              <a:rPr lang="en-US" sz="2800" b="1" i="1" dirty="0">
                <a:solidFill>
                  <a:srgbClr val="0070C0"/>
                </a:solidFill>
              </a:rPr>
              <a:t>Example: </a:t>
            </a:r>
            <a:r>
              <a:rPr lang="en-US" sz="2800" b="1" dirty="0">
                <a:solidFill>
                  <a:srgbClr val="0070C0"/>
                </a:solidFill>
              </a:rPr>
              <a:t>Identification of the Gene </a:t>
            </a:r>
            <a:r>
              <a:rPr lang="en-US" sz="2800" b="1" dirty="0" smtClean="0">
                <a:solidFill>
                  <a:srgbClr val="0070C0"/>
                </a:solidFill>
              </a:rPr>
              <a:t>Causing Postaxial </a:t>
            </a:r>
            <a:r>
              <a:rPr lang="en-US" sz="2800" b="1" dirty="0" err="1">
                <a:solidFill>
                  <a:srgbClr val="0070C0"/>
                </a:solidFill>
              </a:rPr>
              <a:t>Acrofacial</a:t>
            </a:r>
            <a:r>
              <a:rPr lang="en-US" sz="2800" b="1" dirty="0">
                <a:solidFill>
                  <a:srgbClr val="0070C0"/>
                </a:solidFill>
              </a:rPr>
              <a:t> </a:t>
            </a:r>
            <a:r>
              <a:rPr lang="en-US" sz="2800" b="1" dirty="0" err="1" smtClean="0">
                <a:solidFill>
                  <a:srgbClr val="0070C0"/>
                </a:solidFill>
              </a:rPr>
              <a:t>Dysostosis</a:t>
            </a:r>
            <a:r>
              <a:rPr lang="en-US" sz="2800" b="1" dirty="0" smtClean="0">
                <a:solidFill>
                  <a:srgbClr val="0070C0"/>
                </a:solidFill>
              </a:rPr>
              <a:t> (POAD)</a:t>
            </a:r>
          </a:p>
          <a:p>
            <a:pPr marL="342900" indent="-342900">
              <a:spcAft>
                <a:spcPts val="600"/>
              </a:spcAft>
              <a:buFont typeface="Wingdings" panose="05000000000000000000" pitchFamily="2" charset="2"/>
              <a:buChar char="§"/>
            </a:pPr>
            <a:r>
              <a:rPr lang="en-US" sz="2400" dirty="0" smtClean="0"/>
              <a:t>A </a:t>
            </a:r>
            <a:r>
              <a:rPr lang="en-US" sz="2400" dirty="0"/>
              <a:t>family </a:t>
            </a:r>
            <a:r>
              <a:rPr lang="en-US" sz="2400" dirty="0" smtClean="0"/>
              <a:t>with two affected siblings</a:t>
            </a:r>
          </a:p>
          <a:p>
            <a:pPr marL="342900" indent="-342900">
              <a:spcAft>
                <a:spcPts val="600"/>
              </a:spcAft>
              <a:buFont typeface="Wingdings" panose="05000000000000000000" pitchFamily="2" charset="2"/>
              <a:buChar char="§"/>
            </a:pPr>
            <a:r>
              <a:rPr lang="en-US" sz="2400" dirty="0" smtClean="0"/>
              <a:t>Small jaws, missing digits of their hands, underdevelopment of the ulna, cleft lip and clefts of the eyelids</a:t>
            </a:r>
          </a:p>
          <a:p>
            <a:pPr marL="342900" indent="-342900">
              <a:buFont typeface="Wingdings" panose="05000000000000000000" pitchFamily="2" charset="2"/>
              <a:buChar char="§"/>
            </a:pPr>
            <a:r>
              <a:rPr lang="en-US" sz="2400" dirty="0" smtClean="0"/>
              <a:t>Autosomal recessive:</a:t>
            </a:r>
          </a:p>
          <a:p>
            <a:pPr marL="800100" lvl="1" indent="-342900">
              <a:buFont typeface="Wingdings" panose="05000000000000000000" pitchFamily="2" charset="2"/>
              <a:buChar char="§"/>
            </a:pPr>
            <a:r>
              <a:rPr lang="en-US" sz="2000" dirty="0" smtClean="0"/>
              <a:t>Some parents are consanguineous</a:t>
            </a:r>
          </a:p>
          <a:p>
            <a:pPr marL="800100" lvl="1" indent="-342900">
              <a:spcAft>
                <a:spcPts val="600"/>
              </a:spcAft>
              <a:buFont typeface="Wingdings" panose="05000000000000000000" pitchFamily="2" charset="2"/>
              <a:buChar char="§"/>
            </a:pPr>
            <a:r>
              <a:rPr lang="en-US" sz="2000" dirty="0" smtClean="0"/>
              <a:t>Families with multiple affected siblings born to unaffected parents</a:t>
            </a:r>
          </a:p>
          <a:p>
            <a:pPr marL="342900" indent="-342900">
              <a:spcAft>
                <a:spcPts val="600"/>
              </a:spcAft>
              <a:buFont typeface="Wingdings" panose="05000000000000000000" pitchFamily="2" charset="2"/>
              <a:buChar char="§"/>
            </a:pPr>
            <a:r>
              <a:rPr lang="en-US" sz="2400" dirty="0" smtClean="0"/>
              <a:t>4 million variants filtered to 4 candidate genes</a:t>
            </a:r>
          </a:p>
          <a:p>
            <a:pPr marL="342900" indent="-342900">
              <a:spcAft>
                <a:spcPts val="600"/>
              </a:spcAft>
              <a:buFont typeface="Wingdings" panose="05000000000000000000" pitchFamily="2" charset="2"/>
              <a:buChar char="§"/>
            </a:pPr>
            <a:r>
              <a:rPr lang="en-US" sz="2400" i="1" dirty="0" smtClean="0"/>
              <a:t>DHODH</a:t>
            </a:r>
            <a:r>
              <a:rPr lang="en-US" sz="2400" dirty="0" smtClean="0"/>
              <a:t> gene had rare damaging variants in two other unrelated individuals with POAD</a:t>
            </a:r>
          </a:p>
          <a:p>
            <a:pPr marL="342900" indent="-342900">
              <a:spcAft>
                <a:spcPts val="600"/>
              </a:spcAft>
              <a:buFont typeface="Wingdings" panose="05000000000000000000" pitchFamily="2" charset="2"/>
              <a:buChar char="§"/>
            </a:pPr>
            <a:r>
              <a:rPr lang="en-US" sz="2400" i="1" dirty="0" smtClean="0"/>
              <a:t>DHODH</a:t>
            </a:r>
            <a:r>
              <a:rPr lang="en-US" sz="2400" dirty="0" smtClean="0"/>
              <a:t> encodes </a:t>
            </a:r>
            <a:r>
              <a:rPr lang="en-US" sz="2400" dirty="0" err="1" smtClean="0"/>
              <a:t>dihyroorotate</a:t>
            </a:r>
            <a:r>
              <a:rPr lang="en-US" sz="2400" dirty="0" smtClean="0"/>
              <a:t> dehydrogenase, a mitochondrial enzyme involved in pyrimidine biosynthesis</a:t>
            </a:r>
          </a:p>
          <a:p>
            <a:pPr marL="342900" indent="-342900">
              <a:spcAft>
                <a:spcPts val="600"/>
              </a:spcAft>
              <a:buFont typeface="Wingdings" panose="05000000000000000000" pitchFamily="2" charset="2"/>
              <a:buChar char="§"/>
            </a:pPr>
            <a:r>
              <a:rPr lang="en-US" sz="2400" dirty="0" smtClean="0">
                <a:solidFill>
                  <a:srgbClr val="FF0000"/>
                </a:solidFill>
              </a:rPr>
              <a:t>Not suspected on biologic grounds to be the gene responsible for this malformation syndrome</a:t>
            </a:r>
            <a:endParaRPr lang="en-US" sz="2400" dirty="0">
              <a:solidFill>
                <a:srgbClr val="FF0000"/>
              </a:solidFill>
            </a:endParaRPr>
          </a:p>
        </p:txBody>
      </p:sp>
    </p:spTree>
    <p:extLst>
      <p:ext uri="{BB962C8B-B14F-4D97-AF65-F5344CB8AC3E}">
        <p14:creationId xmlns:p14="http://schemas.microsoft.com/office/powerpoint/2010/main" val="277246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46</a:t>
            </a:fld>
            <a:endParaRPr lang="en-US"/>
          </a:p>
        </p:txBody>
      </p:sp>
      <p:sp>
        <p:nvSpPr>
          <p:cNvPr id="4" name="TextBox 3"/>
          <p:cNvSpPr txBox="1"/>
          <p:nvPr/>
        </p:nvSpPr>
        <p:spPr>
          <a:xfrm>
            <a:off x="152400" y="85024"/>
            <a:ext cx="8915400" cy="6478697"/>
          </a:xfrm>
          <a:prstGeom prst="rect">
            <a:avLst/>
          </a:prstGeom>
          <a:noFill/>
        </p:spPr>
        <p:txBody>
          <a:bodyPr wrap="square" rtlCol="0">
            <a:spAutoFit/>
          </a:bodyPr>
          <a:lstStyle/>
          <a:p>
            <a:r>
              <a:rPr lang="en-US" sz="3000" b="1" dirty="0" smtClean="0">
                <a:solidFill>
                  <a:srgbClr val="0070C0"/>
                </a:solidFill>
              </a:rPr>
              <a:t>Limitation of genome-wide sequencing</a:t>
            </a:r>
          </a:p>
          <a:p>
            <a:endParaRPr lang="en-US" sz="2500" dirty="0" smtClean="0"/>
          </a:p>
          <a:p>
            <a:r>
              <a:rPr lang="en-US" sz="2500" dirty="0" smtClean="0"/>
              <a:t>Most groups report diagnostic yields in 20-40% range. Reasons:</a:t>
            </a:r>
          </a:p>
          <a:p>
            <a:pPr marL="457200" indent="-457200">
              <a:spcBef>
                <a:spcPts val="600"/>
              </a:spcBef>
              <a:spcAft>
                <a:spcPts val="600"/>
              </a:spcAft>
              <a:buFont typeface="+mj-lt"/>
              <a:buAutoNum type="arabicPeriod"/>
            </a:pPr>
            <a:r>
              <a:rPr lang="en-US" sz="2500" dirty="0" smtClean="0"/>
              <a:t>Some disorders are intractable to standard genome-wide sequencing including methylation disorders or those involving certain types of </a:t>
            </a:r>
            <a:r>
              <a:rPr lang="en-US" sz="2500" dirty="0" smtClean="0"/>
              <a:t>UPD if parents are not sequenced </a:t>
            </a:r>
            <a:r>
              <a:rPr lang="en-US" sz="2500" dirty="0" smtClean="0"/>
              <a:t>(i.e. </a:t>
            </a:r>
            <a:r>
              <a:rPr lang="en-US" sz="2500" dirty="0" err="1" smtClean="0"/>
              <a:t>heterodisomy</a:t>
            </a:r>
            <a:r>
              <a:rPr lang="en-US" sz="2500" dirty="0" smtClean="0"/>
              <a:t>)</a:t>
            </a:r>
          </a:p>
          <a:p>
            <a:pPr marL="457200" indent="-457200">
              <a:spcBef>
                <a:spcPts val="600"/>
              </a:spcBef>
              <a:spcAft>
                <a:spcPts val="600"/>
              </a:spcAft>
              <a:buFont typeface="+mj-lt"/>
              <a:buAutoNum type="arabicPeriod"/>
            </a:pPr>
            <a:r>
              <a:rPr lang="en-US" sz="2500" dirty="0" smtClean="0"/>
              <a:t>Genome-wide sequencing may miss certain classes of variation that are difficult to detect by routine short-read sequencing alone (i.e. balanced changes, repeat expansions)</a:t>
            </a:r>
          </a:p>
          <a:p>
            <a:pPr marL="457200" indent="-457200">
              <a:spcBef>
                <a:spcPts val="600"/>
              </a:spcBef>
              <a:spcAft>
                <a:spcPts val="600"/>
              </a:spcAft>
              <a:buFont typeface="+mj-lt"/>
              <a:buAutoNum type="arabicPeriod"/>
            </a:pPr>
            <a:r>
              <a:rPr lang="en-US" sz="2500" dirty="0" smtClean="0"/>
              <a:t>Variation detected can be difficult to interpret with our current understanding of the genome (noncoding and regulatory genomic regions)</a:t>
            </a:r>
          </a:p>
          <a:p>
            <a:pPr marL="457200" indent="-457200">
              <a:spcBef>
                <a:spcPts val="600"/>
              </a:spcBef>
              <a:spcAft>
                <a:spcPts val="600"/>
              </a:spcAft>
              <a:buFont typeface="+mj-lt"/>
              <a:buAutoNum type="arabicPeriod"/>
            </a:pPr>
            <a:r>
              <a:rPr lang="en-US" sz="2500" dirty="0" smtClean="0"/>
              <a:t>At present, whole genome sequencing cannot actually sequence the entire genome In any one individual</a:t>
            </a:r>
            <a:endParaRPr lang="en-US" sz="2500" dirty="0"/>
          </a:p>
        </p:txBody>
      </p:sp>
    </p:spTree>
    <p:extLst>
      <p:ext uri="{BB962C8B-B14F-4D97-AF65-F5344CB8AC3E}">
        <p14:creationId xmlns:p14="http://schemas.microsoft.com/office/powerpoint/2010/main" val="50601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5</a:t>
            </a:fld>
            <a:endParaRPr lang="en-US"/>
          </a:p>
        </p:txBody>
      </p:sp>
      <p:pic>
        <p:nvPicPr>
          <p:cNvPr id="4" name="Picture 3"/>
          <p:cNvPicPr>
            <a:picLocks noChangeAspect="1"/>
          </p:cNvPicPr>
          <p:nvPr/>
        </p:nvPicPr>
        <p:blipFill rotWithShape="1">
          <a:blip r:embed="rId2"/>
          <a:srcRect l="10625" t="12500" r="49375" b="9375"/>
          <a:stretch/>
        </p:blipFill>
        <p:spPr>
          <a:xfrm>
            <a:off x="0" y="2"/>
            <a:ext cx="4389120" cy="6858000"/>
          </a:xfrm>
          <a:prstGeom prst="rect">
            <a:avLst/>
          </a:prstGeom>
        </p:spPr>
      </p:pic>
      <p:pic>
        <p:nvPicPr>
          <p:cNvPr id="6" name="Picture 5"/>
          <p:cNvPicPr>
            <a:picLocks noChangeAspect="1"/>
          </p:cNvPicPr>
          <p:nvPr/>
        </p:nvPicPr>
        <p:blipFill rotWithShape="1">
          <a:blip r:embed="rId3"/>
          <a:srcRect l="10000" t="50781" r="45625" b="32813"/>
          <a:stretch/>
        </p:blipFill>
        <p:spPr>
          <a:xfrm>
            <a:off x="4253211" y="152400"/>
            <a:ext cx="4869180" cy="1440158"/>
          </a:xfrm>
          <a:prstGeom prst="rect">
            <a:avLst/>
          </a:prstGeom>
        </p:spPr>
      </p:pic>
      <p:sp>
        <p:nvSpPr>
          <p:cNvPr id="7" name="Rounded Rectangle 6"/>
          <p:cNvSpPr/>
          <p:nvPr/>
        </p:nvSpPr>
        <p:spPr>
          <a:xfrm>
            <a:off x="5257800" y="163286"/>
            <a:ext cx="1752600" cy="217714"/>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795823" y="4953000"/>
            <a:ext cx="4119577" cy="1015663"/>
          </a:xfrm>
          <a:prstGeom prst="rect">
            <a:avLst/>
          </a:prstGeom>
        </p:spPr>
        <p:txBody>
          <a:bodyPr wrap="square">
            <a:spAutoFit/>
          </a:bodyPr>
          <a:lstStyle/>
          <a:p>
            <a:r>
              <a:rPr lang="en-US" sz="2000" dirty="0" smtClean="0"/>
              <a:t>On average</a:t>
            </a:r>
            <a:r>
              <a:rPr lang="en-US" sz="2000" dirty="0"/>
              <a:t>, half (50%) of gametes will be parental (AB </a:t>
            </a:r>
            <a:r>
              <a:rPr lang="en-US" sz="2000" dirty="0" smtClean="0"/>
              <a:t>or ab</a:t>
            </a:r>
            <a:r>
              <a:rPr lang="en-US" sz="2000" dirty="0"/>
              <a:t>) and 50% </a:t>
            </a:r>
            <a:r>
              <a:rPr lang="en-US" sz="2000" dirty="0" err="1"/>
              <a:t>nonparental</a:t>
            </a:r>
            <a:r>
              <a:rPr lang="en-US" sz="2000" dirty="0"/>
              <a:t> (Ab or </a:t>
            </a:r>
            <a:r>
              <a:rPr lang="en-US" sz="2000" dirty="0" err="1"/>
              <a:t>aB</a:t>
            </a:r>
            <a:r>
              <a:rPr lang="en-US" sz="2000" dirty="0"/>
              <a:t>).</a:t>
            </a:r>
          </a:p>
        </p:txBody>
      </p:sp>
      <p:sp>
        <p:nvSpPr>
          <p:cNvPr id="8" name="TextBox 7"/>
          <p:cNvSpPr txBox="1"/>
          <p:nvPr/>
        </p:nvSpPr>
        <p:spPr>
          <a:xfrm>
            <a:off x="4228402" y="152400"/>
            <a:ext cx="1004589" cy="246221"/>
          </a:xfrm>
          <a:prstGeom prst="rect">
            <a:avLst/>
          </a:prstGeom>
          <a:solidFill>
            <a:schemeClr val="bg1"/>
          </a:solidFill>
          <a:ln>
            <a:noFill/>
          </a:ln>
        </p:spPr>
        <p:txBody>
          <a:bodyPr wrap="square" lIns="0" tIns="0" rIns="0" bIns="0" rtlCol="0">
            <a:spAutoFit/>
          </a:bodyPr>
          <a:lstStyle/>
          <a:p>
            <a:r>
              <a:rPr lang="en-US" sz="1600" b="1" dirty="0" smtClean="0">
                <a:solidFill>
                  <a:srgbClr val="0070C0"/>
                </a:solidFill>
              </a:rPr>
              <a:t>Figure 11-2</a:t>
            </a:r>
            <a:endParaRPr lang="en-US" sz="1600" b="1" dirty="0">
              <a:solidFill>
                <a:srgbClr val="0070C0"/>
              </a:solidFill>
            </a:endParaRPr>
          </a:p>
        </p:txBody>
      </p:sp>
    </p:spTree>
    <p:extLst>
      <p:ext uri="{BB962C8B-B14F-4D97-AF65-F5344CB8AC3E}">
        <p14:creationId xmlns:p14="http://schemas.microsoft.com/office/powerpoint/2010/main" val="15506249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6</a:t>
            </a:fld>
            <a:endParaRPr lang="en-US"/>
          </a:p>
        </p:txBody>
      </p:sp>
      <p:pic>
        <p:nvPicPr>
          <p:cNvPr id="4" name="Picture 3"/>
          <p:cNvPicPr>
            <a:picLocks noChangeAspect="1"/>
          </p:cNvPicPr>
          <p:nvPr/>
        </p:nvPicPr>
        <p:blipFill rotWithShape="1">
          <a:blip r:embed="rId2"/>
          <a:srcRect l="50000" t="11718" r="18125" b="10157"/>
          <a:stretch/>
        </p:blipFill>
        <p:spPr>
          <a:xfrm>
            <a:off x="0" y="8"/>
            <a:ext cx="3497580" cy="6858000"/>
          </a:xfrm>
          <a:prstGeom prst="rect">
            <a:avLst/>
          </a:prstGeom>
        </p:spPr>
      </p:pic>
      <p:pic>
        <p:nvPicPr>
          <p:cNvPr id="7" name="Picture 6"/>
          <p:cNvPicPr>
            <a:picLocks noChangeAspect="1"/>
          </p:cNvPicPr>
          <p:nvPr/>
        </p:nvPicPr>
        <p:blipFill rotWithShape="1">
          <a:blip r:embed="rId3"/>
          <a:srcRect l="46250" t="46875" r="8750" b="22656"/>
          <a:stretch/>
        </p:blipFill>
        <p:spPr>
          <a:xfrm>
            <a:off x="3653051" y="1943108"/>
            <a:ext cx="5486400" cy="2971800"/>
          </a:xfrm>
          <a:prstGeom prst="rect">
            <a:avLst/>
          </a:prstGeom>
        </p:spPr>
      </p:pic>
      <p:sp>
        <p:nvSpPr>
          <p:cNvPr id="6" name="Rounded Rectangle 5"/>
          <p:cNvSpPr/>
          <p:nvPr/>
        </p:nvSpPr>
        <p:spPr>
          <a:xfrm>
            <a:off x="4876800" y="1981200"/>
            <a:ext cx="1143000"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2819400" y="685800"/>
            <a:ext cx="533400" cy="1524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19400" y="4114800"/>
            <a:ext cx="609600" cy="1524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396250" y="3733800"/>
            <a:ext cx="2671549"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733799" y="3968594"/>
            <a:ext cx="5333999" cy="222406"/>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733800" y="4191000"/>
            <a:ext cx="1143000" cy="1905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730878" y="1957000"/>
            <a:ext cx="1068095" cy="276999"/>
          </a:xfrm>
          <a:prstGeom prst="rect">
            <a:avLst/>
          </a:prstGeom>
          <a:solidFill>
            <a:schemeClr val="bg1"/>
          </a:solidFill>
          <a:ln>
            <a:noFill/>
          </a:ln>
        </p:spPr>
        <p:txBody>
          <a:bodyPr wrap="square" lIns="0" tIns="0" rIns="0" bIns="0" rtlCol="0">
            <a:spAutoFit/>
          </a:bodyPr>
          <a:lstStyle/>
          <a:p>
            <a:r>
              <a:rPr lang="en-US" b="1" dirty="0" smtClean="0">
                <a:solidFill>
                  <a:srgbClr val="0070C0"/>
                </a:solidFill>
              </a:rPr>
              <a:t>Figure 11-3</a:t>
            </a:r>
            <a:endParaRPr lang="en-US" b="1" dirty="0">
              <a:solidFill>
                <a:srgbClr val="0070C0"/>
              </a:solidFill>
            </a:endParaRPr>
          </a:p>
        </p:txBody>
      </p:sp>
    </p:spTree>
    <p:extLst>
      <p:ext uri="{BB962C8B-B14F-4D97-AF65-F5344CB8AC3E}">
        <p14:creationId xmlns:p14="http://schemas.microsoft.com/office/powerpoint/2010/main" val="8846307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7</a:t>
            </a:fld>
            <a:endParaRPr lang="en-US"/>
          </a:p>
        </p:txBody>
      </p:sp>
      <p:pic>
        <p:nvPicPr>
          <p:cNvPr id="4" name="Picture 3"/>
          <p:cNvPicPr>
            <a:picLocks noChangeAspect="1"/>
          </p:cNvPicPr>
          <p:nvPr/>
        </p:nvPicPr>
        <p:blipFill rotWithShape="1">
          <a:blip r:embed="rId2"/>
          <a:srcRect l="20000" t="17187" r="11875" b="10938"/>
          <a:stretch/>
        </p:blipFill>
        <p:spPr>
          <a:xfrm>
            <a:off x="31845" y="0"/>
            <a:ext cx="8139684" cy="6870192"/>
          </a:xfrm>
          <a:prstGeom prst="rect">
            <a:avLst/>
          </a:prstGeom>
        </p:spPr>
      </p:pic>
      <p:sp>
        <p:nvSpPr>
          <p:cNvPr id="5" name="TextBox 4"/>
          <p:cNvSpPr txBox="1"/>
          <p:nvPr/>
        </p:nvSpPr>
        <p:spPr>
          <a:xfrm>
            <a:off x="7543800" y="40943"/>
            <a:ext cx="1600200" cy="3139321"/>
          </a:xfrm>
          <a:prstGeom prst="rect">
            <a:avLst/>
          </a:prstGeom>
          <a:solidFill>
            <a:schemeClr val="bg1"/>
          </a:solidFill>
        </p:spPr>
        <p:txBody>
          <a:bodyPr wrap="square" rtlCol="0">
            <a:spAutoFit/>
          </a:bodyPr>
          <a:lstStyle/>
          <a:p>
            <a:r>
              <a:rPr lang="en-US" dirty="0" smtClean="0">
                <a:solidFill>
                  <a:srgbClr val="0070C0"/>
                </a:solidFill>
              </a:rPr>
              <a:t>The closer together two loci are, the smaller the recombination frequency, and the fewer recombinant genotypes are seen in the offspring</a:t>
            </a:r>
            <a:endParaRPr lang="en-US" dirty="0">
              <a:solidFill>
                <a:srgbClr val="0070C0"/>
              </a:solidFill>
            </a:endParaRPr>
          </a:p>
        </p:txBody>
      </p:sp>
      <p:sp>
        <p:nvSpPr>
          <p:cNvPr id="6" name="TextBox 5"/>
          <p:cNvSpPr txBox="1"/>
          <p:nvPr/>
        </p:nvSpPr>
        <p:spPr>
          <a:xfrm>
            <a:off x="228600" y="5486400"/>
            <a:ext cx="1080789" cy="246221"/>
          </a:xfrm>
          <a:prstGeom prst="rect">
            <a:avLst/>
          </a:prstGeom>
          <a:solidFill>
            <a:schemeClr val="bg1"/>
          </a:solidFill>
          <a:ln>
            <a:noFill/>
          </a:ln>
        </p:spPr>
        <p:txBody>
          <a:bodyPr wrap="square" lIns="0" tIns="0" rIns="0" bIns="0" rtlCol="0">
            <a:spAutoFit/>
          </a:bodyPr>
          <a:lstStyle/>
          <a:p>
            <a:r>
              <a:rPr lang="en-US" sz="1600" b="1" dirty="0" smtClean="0">
                <a:solidFill>
                  <a:srgbClr val="0070C0"/>
                </a:solidFill>
              </a:rPr>
              <a:t>Figure 11-4</a:t>
            </a:r>
            <a:endParaRPr lang="en-US" sz="1600" b="1" dirty="0">
              <a:solidFill>
                <a:srgbClr val="0070C0"/>
              </a:solidFill>
            </a:endParaRPr>
          </a:p>
        </p:txBody>
      </p:sp>
    </p:spTree>
    <p:extLst>
      <p:ext uri="{BB962C8B-B14F-4D97-AF65-F5344CB8AC3E}">
        <p14:creationId xmlns:p14="http://schemas.microsoft.com/office/powerpoint/2010/main" val="399955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8</a:t>
            </a:fld>
            <a:endParaRPr lang="en-US"/>
          </a:p>
        </p:txBody>
      </p:sp>
      <p:pic>
        <p:nvPicPr>
          <p:cNvPr id="4" name="Picture 3"/>
          <p:cNvPicPr>
            <a:picLocks noChangeAspect="1"/>
          </p:cNvPicPr>
          <p:nvPr/>
        </p:nvPicPr>
        <p:blipFill rotWithShape="1">
          <a:blip r:embed="rId2"/>
          <a:srcRect l="11875" t="35938" r="43125" b="25782"/>
          <a:stretch/>
        </p:blipFill>
        <p:spPr>
          <a:xfrm>
            <a:off x="1730991" y="228600"/>
            <a:ext cx="5486400" cy="3733800"/>
          </a:xfrm>
          <a:prstGeom prst="rect">
            <a:avLst/>
          </a:prstGeom>
        </p:spPr>
      </p:pic>
      <p:sp>
        <p:nvSpPr>
          <p:cNvPr id="5" name="TextBox 4"/>
          <p:cNvSpPr txBox="1"/>
          <p:nvPr/>
        </p:nvSpPr>
        <p:spPr>
          <a:xfrm>
            <a:off x="304800" y="4419600"/>
            <a:ext cx="8610600" cy="1631216"/>
          </a:xfrm>
          <a:prstGeom prst="rect">
            <a:avLst/>
          </a:prstGeom>
          <a:noFill/>
        </p:spPr>
        <p:txBody>
          <a:bodyPr wrap="square" rtlCol="0">
            <a:spAutoFit/>
          </a:bodyPr>
          <a:lstStyle/>
          <a:p>
            <a:r>
              <a:rPr lang="en-US" sz="2500" dirty="0" smtClean="0"/>
              <a:t>Detecting the recombination events between loci requires:</a:t>
            </a:r>
          </a:p>
          <a:p>
            <a:pPr marL="342900" indent="-342900">
              <a:buFont typeface="Arial" panose="020B0604020202020204" pitchFamily="34" charset="0"/>
              <a:buChar char="•"/>
            </a:pPr>
            <a:r>
              <a:rPr lang="en-US" sz="2500" dirty="0" smtClean="0"/>
              <a:t>A parent be heterozygous (informative) at both loci</a:t>
            </a:r>
          </a:p>
          <a:p>
            <a:pPr marL="342900" indent="-342900">
              <a:buFont typeface="Arial" panose="020B0604020202020204" pitchFamily="34" charset="0"/>
              <a:buChar char="•"/>
            </a:pPr>
            <a:r>
              <a:rPr lang="en-US" sz="2500" dirty="0" smtClean="0"/>
              <a:t>Knowledge of which allele at locus 1 is on the same chromosome as which allele at locus 2 (phase)</a:t>
            </a:r>
            <a:endParaRPr lang="en-US" sz="2500" dirty="0"/>
          </a:p>
        </p:txBody>
      </p:sp>
      <p:sp>
        <p:nvSpPr>
          <p:cNvPr id="6" name="Rounded Rectangle 5"/>
          <p:cNvSpPr/>
          <p:nvPr/>
        </p:nvSpPr>
        <p:spPr>
          <a:xfrm>
            <a:off x="3657600" y="3474720"/>
            <a:ext cx="583474" cy="252549"/>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828800" y="3450270"/>
            <a:ext cx="1102398" cy="276999"/>
          </a:xfrm>
          <a:prstGeom prst="rect">
            <a:avLst/>
          </a:prstGeom>
          <a:solidFill>
            <a:schemeClr val="bg1"/>
          </a:solidFill>
          <a:ln>
            <a:noFill/>
          </a:ln>
        </p:spPr>
        <p:txBody>
          <a:bodyPr wrap="square" lIns="0" tIns="0" rIns="0" bIns="0" rtlCol="0">
            <a:spAutoFit/>
          </a:bodyPr>
          <a:lstStyle/>
          <a:p>
            <a:r>
              <a:rPr lang="en-US" b="1" dirty="0" smtClean="0">
                <a:solidFill>
                  <a:srgbClr val="0070C0"/>
                </a:solidFill>
              </a:rPr>
              <a:t>Figure 11-5</a:t>
            </a:r>
            <a:endParaRPr lang="en-US" b="1" dirty="0">
              <a:solidFill>
                <a:srgbClr val="0070C0"/>
              </a:solidFill>
            </a:endParaRPr>
          </a:p>
        </p:txBody>
      </p:sp>
    </p:spTree>
    <p:extLst>
      <p:ext uri="{BB962C8B-B14F-4D97-AF65-F5344CB8AC3E}">
        <p14:creationId xmlns:p14="http://schemas.microsoft.com/office/powerpoint/2010/main" val="16677936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50258C-DF81-442F-AF35-EC58C9CCA49B}" type="slidenum">
              <a:rPr lang="en-US" smtClean="0"/>
              <a:t>9</a:t>
            </a:fld>
            <a:endParaRPr lang="en-US"/>
          </a:p>
        </p:txBody>
      </p:sp>
      <p:pic>
        <p:nvPicPr>
          <p:cNvPr id="4" name="Picture 3"/>
          <p:cNvPicPr>
            <a:picLocks noChangeAspect="1"/>
          </p:cNvPicPr>
          <p:nvPr/>
        </p:nvPicPr>
        <p:blipFill rotWithShape="1">
          <a:blip r:embed="rId2"/>
          <a:srcRect l="11875" t="13281" r="43750" b="7813"/>
          <a:stretch/>
        </p:blipFill>
        <p:spPr>
          <a:xfrm>
            <a:off x="0" y="2"/>
            <a:ext cx="4815078" cy="6849597"/>
          </a:xfrm>
          <a:prstGeom prst="rect">
            <a:avLst/>
          </a:prstGeom>
        </p:spPr>
      </p:pic>
      <p:sp>
        <p:nvSpPr>
          <p:cNvPr id="5" name="Rectangle 4"/>
          <p:cNvSpPr/>
          <p:nvPr/>
        </p:nvSpPr>
        <p:spPr>
          <a:xfrm>
            <a:off x="2407539" y="5867400"/>
            <a:ext cx="240753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6200" y="6066430"/>
            <a:ext cx="3962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838200" y="5638800"/>
            <a:ext cx="304800"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08099" y="3505200"/>
            <a:ext cx="882502" cy="215444"/>
          </a:xfrm>
          <a:prstGeom prst="rect">
            <a:avLst/>
          </a:prstGeom>
          <a:solidFill>
            <a:schemeClr val="bg1"/>
          </a:solidFill>
          <a:ln>
            <a:noFill/>
          </a:ln>
        </p:spPr>
        <p:txBody>
          <a:bodyPr wrap="square" lIns="0" tIns="0" rIns="0" bIns="0" rtlCol="0">
            <a:spAutoFit/>
          </a:bodyPr>
          <a:lstStyle/>
          <a:p>
            <a:r>
              <a:rPr lang="en-US" sz="1400" b="1" dirty="0" smtClean="0">
                <a:solidFill>
                  <a:srgbClr val="0070C0"/>
                </a:solidFill>
              </a:rPr>
              <a:t>Figure 11-6</a:t>
            </a:r>
            <a:endParaRPr lang="en-US" sz="1400" b="1" dirty="0">
              <a:solidFill>
                <a:srgbClr val="0070C0"/>
              </a:solidFill>
            </a:endParaRPr>
          </a:p>
        </p:txBody>
      </p:sp>
      <p:sp>
        <p:nvSpPr>
          <p:cNvPr id="9" name="Rounded Rectangle 8"/>
          <p:cNvSpPr/>
          <p:nvPr/>
        </p:nvSpPr>
        <p:spPr>
          <a:xfrm>
            <a:off x="990602" y="3505200"/>
            <a:ext cx="1142998" cy="215444"/>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1181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2825</TotalTime>
  <Words>1947</Words>
  <Application>Microsoft Office PowerPoint</Application>
  <PresentationFormat>On-screen Show (4:3)</PresentationFormat>
  <Paragraphs>286</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Sabon-Roman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Asem</dc:creator>
  <cp:lastModifiedBy>JUST</cp:lastModifiedBy>
  <cp:revision>152</cp:revision>
  <dcterms:created xsi:type="dcterms:W3CDTF">2017-09-16T08:24:50Z</dcterms:created>
  <dcterms:modified xsi:type="dcterms:W3CDTF">2024-11-26T18:57:58Z</dcterms:modified>
</cp:coreProperties>
</file>